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72" r:id="rId3"/>
    <p:sldId id="257" r:id="rId4"/>
    <p:sldId id="271" r:id="rId5"/>
    <p:sldId id="258" r:id="rId6"/>
    <p:sldId id="259" r:id="rId7"/>
    <p:sldId id="261" r:id="rId8"/>
    <p:sldId id="262" r:id="rId9"/>
    <p:sldId id="263" r:id="rId10"/>
    <p:sldId id="264" r:id="rId11"/>
    <p:sldId id="265" r:id="rId12"/>
    <p:sldId id="266" r:id="rId13"/>
    <p:sldId id="267" r:id="rId14"/>
    <p:sldId id="268" r:id="rId15"/>
    <p:sldId id="269" r:id="rId16"/>
    <p:sldId id="270" r:id="rId17"/>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60591E-9930-4433-B9C2-1EF3630524D5}" type="datetimeFigureOut">
              <a:rPr lang="cs-CZ" smtClean="0"/>
              <a:t>23.5.2019</a:t>
            </a:fld>
            <a:endParaRPr lang="cs-CZ"/>
          </a:p>
        </p:txBody>
      </p:sp>
      <p:sp>
        <p:nvSpPr>
          <p:cNvPr id="4" name="Zástupný symbol pro zápatí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70E442A-43B1-498E-90B0-2DF937A4A470}" type="slidenum">
              <a:rPr lang="cs-CZ" smtClean="0"/>
              <a:t>‹#›</a:t>
            </a:fld>
            <a:endParaRPr lang="cs-CZ"/>
          </a:p>
        </p:txBody>
      </p:sp>
    </p:spTree>
    <p:extLst>
      <p:ext uri="{BB962C8B-B14F-4D97-AF65-F5344CB8AC3E}">
        <p14:creationId xmlns:p14="http://schemas.microsoft.com/office/powerpoint/2010/main" val="3956295615"/>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9E371A-6008-4DC2-9DAD-87C6E5C67C7F}" type="datetimeFigureOut">
              <a:rPr lang="cs-CZ" smtClean="0"/>
              <a:t>23.5.2019</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6D2F59-B1E0-42AF-956A-5E9923EB1099}" type="slidenum">
              <a:rPr lang="cs-CZ" smtClean="0"/>
              <a:t>‹#›</a:t>
            </a:fld>
            <a:endParaRPr lang="cs-CZ"/>
          </a:p>
        </p:txBody>
      </p:sp>
    </p:spTree>
    <p:extLst>
      <p:ext uri="{BB962C8B-B14F-4D97-AF65-F5344CB8AC3E}">
        <p14:creationId xmlns:p14="http://schemas.microsoft.com/office/powerpoint/2010/main" val="1201386340"/>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můžete upravit styl předlohy.</a:t>
            </a:r>
            <a:endParaRPr lang="cs-CZ"/>
          </a:p>
        </p:txBody>
      </p:sp>
      <p:sp>
        <p:nvSpPr>
          <p:cNvPr id="4" name="Zástupný symbol pro datum 3"/>
          <p:cNvSpPr>
            <a:spLocks noGrp="1"/>
          </p:cNvSpPr>
          <p:nvPr>
            <p:ph type="dt" sz="half" idx="10"/>
          </p:nvPr>
        </p:nvSpPr>
        <p:spPr/>
        <p:txBody>
          <a:bodyPr/>
          <a:lstStyle/>
          <a:p>
            <a:fld id="{12968B20-6FBC-41ED-A442-5AE861C558BE}" type="datetimeFigureOut">
              <a:rPr lang="cs-CZ" smtClean="0"/>
              <a:t>23.5.2019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B5EA382-0CDB-4765-B407-63C55E9190DF}" type="slidenum">
              <a:rPr lang="cs-CZ" smtClean="0"/>
              <a:t>‹#›</a:t>
            </a:fld>
            <a:endParaRPr lang="cs-CZ"/>
          </a:p>
        </p:txBody>
      </p:sp>
    </p:spTree>
    <p:extLst>
      <p:ext uri="{BB962C8B-B14F-4D97-AF65-F5344CB8AC3E}">
        <p14:creationId xmlns:p14="http://schemas.microsoft.com/office/powerpoint/2010/main" val="3857312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2968B20-6FBC-41ED-A442-5AE861C558BE}" type="datetimeFigureOut">
              <a:rPr lang="cs-CZ" smtClean="0"/>
              <a:t>23.5.2019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B5EA382-0CDB-4765-B407-63C55E9190DF}" type="slidenum">
              <a:rPr lang="cs-CZ" smtClean="0"/>
              <a:t>‹#›</a:t>
            </a:fld>
            <a:endParaRPr lang="cs-CZ"/>
          </a:p>
        </p:txBody>
      </p:sp>
    </p:spTree>
    <p:extLst>
      <p:ext uri="{BB962C8B-B14F-4D97-AF65-F5344CB8AC3E}">
        <p14:creationId xmlns:p14="http://schemas.microsoft.com/office/powerpoint/2010/main" val="735718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2968B20-6FBC-41ED-A442-5AE861C558BE}" type="datetimeFigureOut">
              <a:rPr lang="cs-CZ" smtClean="0"/>
              <a:t>23.5.2019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B5EA382-0CDB-4765-B407-63C55E9190DF}" type="slidenum">
              <a:rPr lang="cs-CZ" smtClean="0"/>
              <a:t>‹#›</a:t>
            </a:fld>
            <a:endParaRPr lang="cs-CZ"/>
          </a:p>
        </p:txBody>
      </p:sp>
    </p:spTree>
    <p:extLst>
      <p:ext uri="{BB962C8B-B14F-4D97-AF65-F5344CB8AC3E}">
        <p14:creationId xmlns:p14="http://schemas.microsoft.com/office/powerpoint/2010/main" val="3637832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2968B20-6FBC-41ED-A442-5AE861C558BE}" type="datetimeFigureOut">
              <a:rPr lang="cs-CZ" smtClean="0"/>
              <a:t>23.5.2019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B5EA382-0CDB-4765-B407-63C55E9190DF}" type="slidenum">
              <a:rPr lang="cs-CZ" smtClean="0"/>
              <a:t>‹#›</a:t>
            </a:fld>
            <a:endParaRPr lang="cs-CZ"/>
          </a:p>
        </p:txBody>
      </p:sp>
    </p:spTree>
    <p:extLst>
      <p:ext uri="{BB962C8B-B14F-4D97-AF65-F5344CB8AC3E}">
        <p14:creationId xmlns:p14="http://schemas.microsoft.com/office/powerpoint/2010/main" val="207412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Upravte styly předlohy textu.</a:t>
            </a:r>
          </a:p>
        </p:txBody>
      </p:sp>
      <p:sp>
        <p:nvSpPr>
          <p:cNvPr id="4" name="Zástupný symbol pro datum 3"/>
          <p:cNvSpPr>
            <a:spLocks noGrp="1"/>
          </p:cNvSpPr>
          <p:nvPr>
            <p:ph type="dt" sz="half" idx="10"/>
          </p:nvPr>
        </p:nvSpPr>
        <p:spPr/>
        <p:txBody>
          <a:bodyPr/>
          <a:lstStyle/>
          <a:p>
            <a:fld id="{12968B20-6FBC-41ED-A442-5AE861C558BE}" type="datetimeFigureOut">
              <a:rPr lang="cs-CZ" smtClean="0"/>
              <a:t>23.5.2019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B5EA382-0CDB-4765-B407-63C55E9190DF}" type="slidenum">
              <a:rPr lang="cs-CZ" smtClean="0"/>
              <a:t>‹#›</a:t>
            </a:fld>
            <a:endParaRPr lang="cs-CZ"/>
          </a:p>
        </p:txBody>
      </p:sp>
    </p:spTree>
    <p:extLst>
      <p:ext uri="{BB962C8B-B14F-4D97-AF65-F5344CB8AC3E}">
        <p14:creationId xmlns:p14="http://schemas.microsoft.com/office/powerpoint/2010/main" val="230804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838200" y="1825625"/>
            <a:ext cx="5181600" cy="435133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6172200" y="1825625"/>
            <a:ext cx="5181600" cy="435133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12968B20-6FBC-41ED-A442-5AE861C558BE}" type="datetimeFigureOut">
              <a:rPr lang="cs-CZ" smtClean="0"/>
              <a:t>23.5.2019</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B5EA382-0CDB-4765-B407-63C55E9190DF}" type="slidenum">
              <a:rPr lang="cs-CZ" smtClean="0"/>
              <a:t>‹#›</a:t>
            </a:fld>
            <a:endParaRPr lang="cs-CZ"/>
          </a:p>
        </p:txBody>
      </p:sp>
    </p:spTree>
    <p:extLst>
      <p:ext uri="{BB962C8B-B14F-4D97-AF65-F5344CB8AC3E}">
        <p14:creationId xmlns:p14="http://schemas.microsoft.com/office/powerpoint/2010/main" val="2487824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12968B20-6FBC-41ED-A442-5AE861C558BE}" type="datetimeFigureOut">
              <a:rPr lang="cs-CZ" smtClean="0"/>
              <a:t>23.5.2019</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9B5EA382-0CDB-4765-B407-63C55E9190DF}" type="slidenum">
              <a:rPr lang="cs-CZ" smtClean="0"/>
              <a:t>‹#›</a:t>
            </a:fld>
            <a:endParaRPr lang="cs-CZ"/>
          </a:p>
        </p:txBody>
      </p:sp>
    </p:spTree>
    <p:extLst>
      <p:ext uri="{BB962C8B-B14F-4D97-AF65-F5344CB8AC3E}">
        <p14:creationId xmlns:p14="http://schemas.microsoft.com/office/powerpoint/2010/main" val="3779427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12968B20-6FBC-41ED-A442-5AE861C558BE}" type="datetimeFigureOut">
              <a:rPr lang="cs-CZ" smtClean="0"/>
              <a:t>23.5.2019</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9B5EA382-0CDB-4765-B407-63C55E9190DF}" type="slidenum">
              <a:rPr lang="cs-CZ" smtClean="0"/>
              <a:t>‹#›</a:t>
            </a:fld>
            <a:endParaRPr lang="cs-CZ"/>
          </a:p>
        </p:txBody>
      </p:sp>
    </p:spTree>
    <p:extLst>
      <p:ext uri="{BB962C8B-B14F-4D97-AF65-F5344CB8AC3E}">
        <p14:creationId xmlns:p14="http://schemas.microsoft.com/office/powerpoint/2010/main" val="2793685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12968B20-6FBC-41ED-A442-5AE861C558BE}" type="datetimeFigureOut">
              <a:rPr lang="cs-CZ" smtClean="0"/>
              <a:t>23.5.2019</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9B5EA382-0CDB-4765-B407-63C55E9190DF}" type="slidenum">
              <a:rPr lang="cs-CZ" smtClean="0"/>
              <a:t>‹#›</a:t>
            </a:fld>
            <a:endParaRPr lang="cs-CZ"/>
          </a:p>
        </p:txBody>
      </p:sp>
    </p:spTree>
    <p:extLst>
      <p:ext uri="{BB962C8B-B14F-4D97-AF65-F5344CB8AC3E}">
        <p14:creationId xmlns:p14="http://schemas.microsoft.com/office/powerpoint/2010/main" val="2947638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Zástupný symbol pro datum 4"/>
          <p:cNvSpPr>
            <a:spLocks noGrp="1"/>
          </p:cNvSpPr>
          <p:nvPr>
            <p:ph type="dt" sz="half" idx="10"/>
          </p:nvPr>
        </p:nvSpPr>
        <p:spPr/>
        <p:txBody>
          <a:bodyPr/>
          <a:lstStyle/>
          <a:p>
            <a:fld id="{12968B20-6FBC-41ED-A442-5AE861C558BE}" type="datetimeFigureOut">
              <a:rPr lang="cs-CZ" smtClean="0"/>
              <a:t>23.5.2019</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B5EA382-0CDB-4765-B407-63C55E9190DF}" type="slidenum">
              <a:rPr lang="cs-CZ" smtClean="0"/>
              <a:t>‹#›</a:t>
            </a:fld>
            <a:endParaRPr lang="cs-CZ"/>
          </a:p>
        </p:txBody>
      </p:sp>
    </p:spTree>
    <p:extLst>
      <p:ext uri="{BB962C8B-B14F-4D97-AF65-F5344CB8AC3E}">
        <p14:creationId xmlns:p14="http://schemas.microsoft.com/office/powerpoint/2010/main" val="1014283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Zástupný symbol pro datum 4"/>
          <p:cNvSpPr>
            <a:spLocks noGrp="1"/>
          </p:cNvSpPr>
          <p:nvPr>
            <p:ph type="dt" sz="half" idx="10"/>
          </p:nvPr>
        </p:nvSpPr>
        <p:spPr/>
        <p:txBody>
          <a:bodyPr/>
          <a:lstStyle/>
          <a:p>
            <a:fld id="{12968B20-6FBC-41ED-A442-5AE861C558BE}" type="datetimeFigureOut">
              <a:rPr lang="cs-CZ" smtClean="0"/>
              <a:t>23.5.2019</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B5EA382-0CDB-4765-B407-63C55E9190DF}" type="slidenum">
              <a:rPr lang="cs-CZ" smtClean="0"/>
              <a:t>‹#›</a:t>
            </a:fld>
            <a:endParaRPr lang="cs-CZ"/>
          </a:p>
        </p:txBody>
      </p:sp>
    </p:spTree>
    <p:extLst>
      <p:ext uri="{BB962C8B-B14F-4D97-AF65-F5344CB8AC3E}">
        <p14:creationId xmlns:p14="http://schemas.microsoft.com/office/powerpoint/2010/main" val="1147509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968B20-6FBC-41ED-A442-5AE861C558BE}" type="datetimeFigureOut">
              <a:rPr lang="cs-CZ" smtClean="0"/>
              <a:t>23.5.2019</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5EA382-0CDB-4765-B407-63C55E9190DF}" type="slidenum">
              <a:rPr lang="cs-CZ" smtClean="0"/>
              <a:t>‹#›</a:t>
            </a:fld>
            <a:endParaRPr lang="cs-CZ"/>
          </a:p>
        </p:txBody>
      </p:sp>
    </p:spTree>
    <p:extLst>
      <p:ext uri="{BB962C8B-B14F-4D97-AF65-F5344CB8AC3E}">
        <p14:creationId xmlns:p14="http://schemas.microsoft.com/office/powerpoint/2010/main" val="1297126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zuzana.zitna@kr-karlovarsky.cz"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4827500"/>
          </a:xfrm>
        </p:spPr>
        <p:txBody>
          <a:bodyPr anchor="t">
            <a:normAutofit fontScale="90000"/>
          </a:bodyPr>
          <a:lstStyle/>
          <a:p>
            <a:r>
              <a:rPr lang="cs-CZ" sz="5400" b="1" dirty="0" smtClean="0"/>
              <a:t>Školská inkluzivní koncepce </a:t>
            </a:r>
            <a:r>
              <a:rPr lang="cs-CZ" sz="4400" b="1" dirty="0" smtClean="0"/>
              <a:t>Karlovarského kraje a </a:t>
            </a:r>
            <a:br>
              <a:rPr lang="cs-CZ" sz="4400" b="1" dirty="0" smtClean="0"/>
            </a:br>
            <a:r>
              <a:rPr lang="cs-CZ" sz="5400" b="1" dirty="0" smtClean="0"/>
              <a:t>motivační systém </a:t>
            </a:r>
            <a:br>
              <a:rPr lang="cs-CZ" sz="5400" b="1" dirty="0" smtClean="0"/>
            </a:br>
            <a:r>
              <a:rPr lang="cs-CZ" sz="4400" b="1" dirty="0" smtClean="0"/>
              <a:t>pro žáky ohrožené předčasným ukončením vzdělávání</a:t>
            </a:r>
            <a:br>
              <a:rPr lang="cs-CZ" sz="4400" b="1" dirty="0" smtClean="0"/>
            </a:br>
            <a:r>
              <a:rPr lang="cs-CZ" sz="4400" b="1" dirty="0"/>
              <a:t/>
            </a:r>
            <a:br>
              <a:rPr lang="cs-CZ" sz="4400" b="1" dirty="0"/>
            </a:br>
            <a:r>
              <a:rPr lang="cs-CZ" sz="2400" b="1" dirty="0" smtClean="0"/>
              <a:t>Mgr. Richard </a:t>
            </a:r>
            <a:r>
              <a:rPr lang="cs-CZ" sz="2400" b="1" dirty="0" err="1" smtClean="0"/>
              <a:t>Veleta</a:t>
            </a:r>
            <a:r>
              <a:rPr lang="cs-CZ" sz="2400" b="1" dirty="0" smtClean="0"/>
              <a:t>, </a:t>
            </a:r>
            <a:r>
              <a:rPr lang="cs-CZ" sz="2400" b="1" dirty="0" err="1" smtClean="0"/>
              <a:t>Ph</a:t>
            </a:r>
            <a:r>
              <a:rPr lang="cs-CZ" sz="2400" b="1" dirty="0" smtClean="0"/>
              <a:t>. D. – věcný manažer KAP, dnes moderátor </a:t>
            </a:r>
            <a:r>
              <a:rPr lang="cs-CZ" sz="4400" b="1" dirty="0" smtClean="0"/>
              <a:t/>
            </a:r>
            <a:br>
              <a:rPr lang="cs-CZ" sz="4400" b="1" dirty="0" smtClean="0"/>
            </a:br>
            <a:endParaRPr lang="cs-CZ" sz="4400" b="1"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19762668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371475" y="1076326"/>
            <a:ext cx="11357783" cy="5565543"/>
          </a:xfrm>
        </p:spPr>
        <p:txBody>
          <a:bodyPr anchor="t">
            <a:normAutofit fontScale="90000"/>
          </a:bodyPr>
          <a:lstStyle/>
          <a:p>
            <a:pPr algn="l"/>
            <a:r>
              <a:rPr lang="cs-CZ" sz="2400" b="1" dirty="0"/>
              <a:t/>
            </a:r>
            <a:br>
              <a:rPr lang="cs-CZ" sz="2400" b="1" dirty="0"/>
            </a:br>
            <a:r>
              <a:rPr lang="cs-CZ" sz="2400" b="1" dirty="0" smtClean="0"/>
              <a:t>KRÁTKODOBÉ CÍLE</a:t>
            </a:r>
            <a:br>
              <a:rPr lang="cs-CZ" sz="2400" b="1" dirty="0" smtClean="0"/>
            </a:br>
            <a:r>
              <a:rPr lang="cs-CZ" sz="1200" b="1" dirty="0" smtClean="0"/>
              <a:t>(cíl, dílčí cíl, opatření, aktéři); odpovědnost = kdo to bude mít na starosti, kdo začne a financování v koncepci u každého cíle; </a:t>
            </a:r>
            <a:r>
              <a:rPr lang="cs-CZ" sz="1200" b="1" dirty="0" smtClean="0">
                <a:solidFill>
                  <a:srgbClr val="FF0000"/>
                </a:solidFill>
              </a:rPr>
              <a:t>indikátory</a:t>
            </a:r>
            <a:r>
              <a:rPr lang="cs-CZ" sz="1200" b="1" dirty="0" smtClean="0"/>
              <a:t> budou </a:t>
            </a:r>
            <a:r>
              <a:rPr lang="cs-CZ" sz="1200" b="1" dirty="0" smtClean="0">
                <a:solidFill>
                  <a:srgbClr val="FF0000"/>
                </a:solidFill>
              </a:rPr>
              <a:t>doplněny</a:t>
            </a:r>
            <a:r>
              <a:rPr lang="cs-CZ" sz="1200" b="1" dirty="0" smtClean="0"/>
              <a:t> u cílů aktuálně vybraných k realizaci</a:t>
            </a:r>
            <a:br>
              <a:rPr lang="cs-CZ" sz="1200" b="1" dirty="0" smtClean="0"/>
            </a:br>
            <a:r>
              <a:rPr lang="cs-CZ" sz="2400" b="1" dirty="0" smtClean="0"/>
              <a:t/>
            </a:r>
            <a:br>
              <a:rPr lang="cs-CZ" sz="2400" b="1" dirty="0" smtClean="0"/>
            </a:br>
            <a:r>
              <a:rPr lang="cs-CZ" sz="1200" b="1" dirty="0" smtClean="0">
                <a:solidFill>
                  <a:schemeClr val="accent6">
                    <a:lumMod val="75000"/>
                  </a:schemeClr>
                </a:solidFill>
              </a:rPr>
              <a:t>1. Spolupráce s rodinou a dalšími subjekty</a:t>
            </a:r>
            <a:r>
              <a:rPr lang="cs-CZ" sz="1200" b="1" dirty="0" smtClean="0"/>
              <a:t/>
            </a:r>
            <a:br>
              <a:rPr lang="cs-CZ" sz="1200" b="1" dirty="0" smtClean="0"/>
            </a:br>
            <a:r>
              <a:rPr lang="cs-CZ" sz="1200" b="1" dirty="0" smtClean="0"/>
              <a:t/>
            </a:r>
            <a:br>
              <a:rPr lang="cs-CZ" sz="1200" b="1" dirty="0" smtClean="0"/>
            </a:br>
            <a:r>
              <a:rPr lang="cs-CZ" sz="1200" b="1" u="sng" dirty="0" smtClean="0"/>
              <a:t>1.1.	Poskytování poradenství pro ZZ na půdě školy </a:t>
            </a:r>
            <a:br>
              <a:rPr lang="cs-CZ" sz="1200" b="1" u="sng" dirty="0" smtClean="0"/>
            </a:br>
            <a:r>
              <a:rPr lang="cs-CZ" sz="1200" dirty="0" smtClean="0"/>
              <a:t>1.1.5.	</a:t>
            </a:r>
            <a:r>
              <a:rPr lang="cs-CZ" sz="1200" b="1" dirty="0" smtClean="0"/>
              <a:t>vytvoření pozice krajského koordinátora společného vzdělávání včetně nadání </a:t>
            </a:r>
            <a:r>
              <a:rPr lang="cs-CZ" sz="1200" dirty="0" smtClean="0"/>
              <a:t>– náplň práce, např. koordinace vzdělávacích akcí pro PP, naplňování ŠIK atd. – ŠPP, ZZ, NNO, NIDV – 	APIV, KAP, IKAP, MAP</a:t>
            </a:r>
            <a:br>
              <a:rPr lang="cs-CZ" sz="1200" dirty="0" smtClean="0"/>
            </a:br>
            <a:r>
              <a:rPr lang="cs-CZ" sz="1200" dirty="0"/>
              <a:t/>
            </a:r>
            <a:br>
              <a:rPr lang="cs-CZ" sz="1200" dirty="0"/>
            </a:br>
            <a:r>
              <a:rPr lang="cs-CZ" sz="1200" b="1" u="sng" dirty="0" smtClean="0"/>
              <a:t>1.2.	Otevření školy a vzdělávacího procesu ZZ</a:t>
            </a:r>
            <a:r>
              <a:rPr lang="cs-CZ" sz="1200" dirty="0" smtClean="0"/>
              <a:t> </a:t>
            </a:r>
            <a:br>
              <a:rPr lang="cs-CZ" sz="1200" dirty="0" smtClean="0"/>
            </a:br>
            <a:r>
              <a:rPr lang="cs-CZ" sz="1200" dirty="0" smtClean="0"/>
              <a:t>1.2.3.	</a:t>
            </a:r>
            <a:r>
              <a:rPr lang="cs-CZ" sz="1200" b="1" dirty="0" smtClean="0"/>
              <a:t>realizace dnů otevřených dveří a konzultačních hodin pro ZZ </a:t>
            </a:r>
            <a:r>
              <a:rPr lang="cs-CZ" sz="1200" dirty="0" smtClean="0"/>
              <a:t>– zveřejnění dostupnosti konzultačních hodin pro děti a žáky i ZZ – školy</a:t>
            </a:r>
            <a:br>
              <a:rPr lang="cs-CZ" sz="1200" dirty="0" smtClean="0"/>
            </a:br>
            <a:r>
              <a:rPr lang="cs-CZ" sz="1200" dirty="0" smtClean="0"/>
              <a:t/>
            </a:r>
            <a:br>
              <a:rPr lang="cs-CZ" sz="1200" dirty="0" smtClean="0"/>
            </a:br>
            <a:r>
              <a:rPr lang="cs-CZ" sz="1200" dirty="0" smtClean="0"/>
              <a:t>1.2.4.	</a:t>
            </a:r>
            <a:r>
              <a:rPr lang="cs-CZ" sz="1200" b="1" dirty="0" smtClean="0"/>
              <a:t>zajištění vhodné místnosti pro konzultace</a:t>
            </a:r>
            <a:r>
              <a:rPr lang="cs-CZ" sz="1200" dirty="0" smtClean="0"/>
              <a:t> – stavební úpravy a pořízení vybavení vhodné místnosti pro poskytování konzultací – školy, zřizovatel</a:t>
            </a:r>
            <a:br>
              <a:rPr lang="cs-CZ" sz="1200" dirty="0" smtClean="0"/>
            </a:br>
            <a:r>
              <a:rPr lang="cs-CZ" sz="1200" dirty="0"/>
              <a:t/>
            </a:r>
            <a:br>
              <a:rPr lang="cs-CZ" sz="1200" dirty="0"/>
            </a:br>
            <a:r>
              <a:rPr lang="cs-CZ" sz="1200" b="1" dirty="0" smtClean="0">
                <a:solidFill>
                  <a:schemeClr val="accent6">
                    <a:lumMod val="75000"/>
                  </a:schemeClr>
                </a:solidFill>
              </a:rPr>
              <a:t>2. Klima školy</a:t>
            </a:r>
            <a:br>
              <a:rPr lang="cs-CZ" sz="1200" b="1" dirty="0" smtClean="0">
                <a:solidFill>
                  <a:schemeClr val="accent6">
                    <a:lumMod val="75000"/>
                  </a:schemeClr>
                </a:solidFill>
              </a:rPr>
            </a:br>
            <a:r>
              <a:rPr lang="cs-CZ" sz="1200" b="1" dirty="0" smtClean="0">
                <a:solidFill>
                  <a:schemeClr val="accent6">
                    <a:lumMod val="75000"/>
                  </a:schemeClr>
                </a:solidFill>
              </a:rPr>
              <a:t/>
            </a:r>
            <a:br>
              <a:rPr lang="cs-CZ" sz="1200" b="1" dirty="0" smtClean="0">
                <a:solidFill>
                  <a:schemeClr val="accent6">
                    <a:lumMod val="75000"/>
                  </a:schemeClr>
                </a:solidFill>
              </a:rPr>
            </a:br>
            <a:r>
              <a:rPr lang="cs-CZ" sz="1200" b="1" u="sng" dirty="0" smtClean="0"/>
              <a:t>2.2.	Otevřená komunikace v </a:t>
            </a:r>
            <a:r>
              <a:rPr lang="cs-CZ" sz="1200" b="1" u="sng" dirty="0" err="1" smtClean="0"/>
              <a:t>ped</a:t>
            </a:r>
            <a:r>
              <a:rPr lang="cs-CZ" sz="1200" b="1" u="sng" dirty="0" smtClean="0"/>
              <a:t>. sboru každé školy v bezpečném prostředí</a:t>
            </a:r>
            <a:r>
              <a:rPr lang="cs-CZ" sz="1200" u="sng" dirty="0" smtClean="0"/>
              <a:t/>
            </a:r>
            <a:br>
              <a:rPr lang="cs-CZ" sz="1200" u="sng" dirty="0" smtClean="0"/>
            </a:br>
            <a:r>
              <a:rPr lang="cs-CZ" sz="1200" dirty="0" smtClean="0"/>
              <a:t>2.2.1.	</a:t>
            </a:r>
            <a:r>
              <a:rPr lang="cs-CZ" sz="1200" b="1" dirty="0" smtClean="0"/>
              <a:t>zavedení supervize v každé škole min. 1x </a:t>
            </a:r>
            <a:r>
              <a:rPr lang="cs-CZ" sz="1200" b="1" dirty="0" err="1" smtClean="0"/>
              <a:t>rocně</a:t>
            </a:r>
            <a:r>
              <a:rPr lang="cs-CZ" sz="1200" b="1" dirty="0" smtClean="0"/>
              <a:t> </a:t>
            </a:r>
            <a:r>
              <a:rPr lang="cs-CZ" sz="1200" dirty="0" smtClean="0"/>
              <a:t>– skupinová, individuální, psychohygiena, </a:t>
            </a:r>
            <a:r>
              <a:rPr lang="cs-CZ" sz="1200" dirty="0" err="1" smtClean="0"/>
              <a:t>koučing</a:t>
            </a:r>
            <a:r>
              <a:rPr lang="cs-CZ" sz="1200" dirty="0" smtClean="0"/>
              <a:t>, </a:t>
            </a:r>
            <a:r>
              <a:rPr lang="cs-CZ" sz="1200" dirty="0" err="1" smtClean="0"/>
              <a:t>mentoring</a:t>
            </a:r>
            <a:r>
              <a:rPr lang="cs-CZ" sz="1200" dirty="0" smtClean="0"/>
              <a:t> – PP, vedení školy, vzdělávací instituce, zřizovatel, NIDV – APIV, KAP, IKAP, 	MAP</a:t>
            </a:r>
            <a:br>
              <a:rPr lang="cs-CZ" sz="1200" dirty="0" smtClean="0"/>
            </a:br>
            <a:r>
              <a:rPr lang="cs-CZ" sz="1200" dirty="0" smtClean="0"/>
              <a:t/>
            </a:r>
            <a:br>
              <a:rPr lang="cs-CZ" sz="1200" dirty="0" smtClean="0"/>
            </a:br>
            <a:r>
              <a:rPr lang="cs-CZ" sz="1200" b="1" dirty="0" smtClean="0">
                <a:solidFill>
                  <a:schemeClr val="accent6">
                    <a:lumMod val="75000"/>
                  </a:schemeClr>
                </a:solidFill>
              </a:rPr>
              <a:t>3. Snížení administrativy a zjednodušení podmínek čerpání finančních prostředků</a:t>
            </a:r>
            <a:br>
              <a:rPr lang="cs-CZ" sz="1200" b="1" dirty="0" smtClean="0">
                <a:solidFill>
                  <a:schemeClr val="accent6">
                    <a:lumMod val="75000"/>
                  </a:schemeClr>
                </a:solidFill>
              </a:rPr>
            </a:br>
            <a:r>
              <a:rPr lang="cs-CZ" sz="1200" b="1" u="sng" dirty="0" smtClean="0"/>
              <a:t>3.1. 	Snížení </a:t>
            </a:r>
            <a:r>
              <a:rPr lang="cs-CZ" sz="1200" b="1" u="sng" dirty="0"/>
              <a:t>administrativy a zjednodušení podmínek čerpání finančních </a:t>
            </a:r>
            <a:r>
              <a:rPr lang="cs-CZ" sz="1200" b="1" u="sng" dirty="0" smtClean="0"/>
              <a:t>prostředků školami</a:t>
            </a:r>
            <a:r>
              <a:rPr lang="cs-CZ" sz="1200" b="1" u="sng" dirty="0"/>
              <a:t/>
            </a:r>
            <a:br>
              <a:rPr lang="cs-CZ" sz="1200" b="1" u="sng" dirty="0"/>
            </a:br>
            <a:r>
              <a:rPr lang="cs-CZ" sz="1200" dirty="0" smtClean="0"/>
              <a:t>3.1.1.	</a:t>
            </a:r>
            <a:r>
              <a:rPr lang="cs-CZ" sz="1200" b="1" dirty="0" smtClean="0"/>
              <a:t>sestavení podnětu na MŠMT a další poskytovatele dotací – </a:t>
            </a:r>
            <a:r>
              <a:rPr lang="cs-CZ" sz="1200" dirty="0" smtClean="0"/>
              <a:t>snížení administrativy ve spojení s podpůrnými opatřeními; sjednocení podmínek; zjednodušení podmínek čerpání; 	dlouhodobé plánování a víceleté rozpočty – MŠMT, další poskytovatelé dotací (např. MMR), KAP, IKAP, MAP, ASZ</a:t>
            </a:r>
            <a:br>
              <a:rPr lang="cs-CZ" sz="1200" dirty="0" smtClean="0"/>
            </a:br>
            <a:r>
              <a:rPr lang="cs-CZ" sz="1200" dirty="0" smtClean="0"/>
              <a:t/>
            </a:r>
            <a:br>
              <a:rPr lang="cs-CZ" sz="1200" dirty="0" smtClean="0"/>
            </a:br>
            <a:r>
              <a:rPr lang="cs-CZ" sz="1200" dirty="0" smtClean="0"/>
              <a:t>3.1.3.	</a:t>
            </a:r>
            <a:r>
              <a:rPr lang="cs-CZ" sz="1200" b="1" dirty="0" smtClean="0"/>
              <a:t>zahájení jednání na OŠMT </a:t>
            </a:r>
            <a:r>
              <a:rPr lang="cs-CZ" sz="1200" dirty="0" smtClean="0"/>
              <a:t>– projednat možné snížení administrativních nároků na školy ze strany zřizovatele, rozhodnout se, zda bude podníceno 	jednání v podobném smyslu s 	ostatními zřizovateli ze strany OŠMT</a:t>
            </a:r>
            <a:br>
              <a:rPr lang="cs-CZ" sz="1200" dirty="0" smtClean="0"/>
            </a:br>
            <a:r>
              <a:rPr lang="cs-CZ" sz="1200" dirty="0"/>
              <a:t/>
            </a:r>
            <a:br>
              <a:rPr lang="cs-CZ" sz="1200" dirty="0"/>
            </a:br>
            <a:r>
              <a:rPr lang="cs-CZ" sz="1200" b="1" u="sng" dirty="0" smtClean="0"/>
              <a:t>3.2.	Eliminace četných požadavků na informace ze škol – nekoordinovaná dotazníková šetření….</a:t>
            </a:r>
            <a:br>
              <a:rPr lang="cs-CZ" sz="1200" b="1" u="sng" dirty="0" smtClean="0"/>
            </a:br>
            <a:r>
              <a:rPr lang="cs-CZ" sz="1200" dirty="0" smtClean="0"/>
              <a:t>3.2.1.	</a:t>
            </a:r>
            <a:r>
              <a:rPr lang="cs-CZ" sz="1200" b="1" dirty="0" smtClean="0"/>
              <a:t>vytvoření jednotné struktury výroční zprávy pro různé stupně vzdělání </a:t>
            </a:r>
            <a:r>
              <a:rPr lang="cs-CZ" sz="1200" dirty="0" smtClean="0"/>
              <a:t>– bude sloužit k možnému porovnání mezi školami v jednotlivých oblastech, účelem je získat porovnatelná data, 	výroční zprávy zveřejňovat na webových stránkách zřizovatele – odborníci ve vzdělávání, NIDV-APIV´+ SRP, KAP, IKAP, MAP, zřizovatelé</a:t>
            </a:r>
            <a:br>
              <a:rPr lang="cs-CZ" sz="1200" dirty="0" smtClean="0"/>
            </a:br>
            <a:r>
              <a:rPr lang="cs-CZ" sz="1200" dirty="0"/>
              <a:t/>
            </a:r>
            <a:br>
              <a:rPr lang="cs-CZ" sz="1200" dirty="0"/>
            </a:br>
            <a:r>
              <a:rPr lang="cs-CZ" sz="1200" dirty="0" smtClean="0"/>
              <a:t/>
            </a:r>
            <a:br>
              <a:rPr lang="cs-CZ" sz="1200" dirty="0" smtClean="0"/>
            </a:br>
            <a:endParaRPr lang="cs-CZ" sz="1200"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18111991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485775" y="1009650"/>
            <a:ext cx="11243483" cy="5632219"/>
          </a:xfrm>
        </p:spPr>
        <p:txBody>
          <a:bodyPr anchor="t">
            <a:normAutofit/>
          </a:bodyPr>
          <a:lstStyle/>
          <a:p>
            <a:pPr algn="l"/>
            <a:r>
              <a:rPr lang="cs-CZ" sz="2400" b="1" dirty="0"/>
              <a:t/>
            </a:r>
            <a:br>
              <a:rPr lang="cs-CZ" sz="2400" b="1" dirty="0"/>
            </a:br>
            <a:r>
              <a:rPr lang="cs-CZ" sz="2400" b="1" dirty="0" smtClean="0"/>
              <a:t>KRÁTKODOBÉ CÍLE</a:t>
            </a:r>
            <a:br>
              <a:rPr lang="cs-CZ" sz="2400" b="1" dirty="0" smtClean="0"/>
            </a:br>
            <a:r>
              <a:rPr lang="cs-CZ" sz="1050" b="1" dirty="0" smtClean="0"/>
              <a:t>(cíl, dílčí cíl, opatření, aktéři); odpovědnost = kdo to bude mít na starosti, kdo začne a financování v koncepci u každého cíle; indikátory budou doplněny u cílů aktuálně vybraných k realizaci</a:t>
            </a:r>
            <a:br>
              <a:rPr lang="cs-CZ" sz="1050" b="1" dirty="0" smtClean="0"/>
            </a:br>
            <a:r>
              <a:rPr lang="cs-CZ" sz="2400" b="1" dirty="0" smtClean="0"/>
              <a:t/>
            </a:r>
            <a:br>
              <a:rPr lang="cs-CZ" sz="2400" b="1" dirty="0" smtClean="0"/>
            </a:br>
            <a:r>
              <a:rPr lang="cs-CZ" sz="1100" b="1" dirty="0" smtClean="0">
                <a:solidFill>
                  <a:schemeClr val="accent6">
                    <a:lumMod val="75000"/>
                  </a:schemeClr>
                </a:solidFill>
              </a:rPr>
              <a:t>4. Vzdělávání pedagogických pracovníků</a:t>
            </a:r>
            <a:br>
              <a:rPr lang="cs-CZ" sz="1100" b="1" dirty="0" smtClean="0">
                <a:solidFill>
                  <a:schemeClr val="accent6">
                    <a:lumMod val="75000"/>
                  </a:schemeClr>
                </a:solidFill>
              </a:rPr>
            </a:br>
            <a:r>
              <a:rPr lang="cs-CZ" sz="1100" b="1" dirty="0" smtClean="0">
                <a:solidFill>
                  <a:schemeClr val="accent6">
                    <a:lumMod val="75000"/>
                  </a:schemeClr>
                </a:solidFill>
              </a:rPr>
              <a:t/>
            </a:r>
            <a:br>
              <a:rPr lang="cs-CZ" sz="1100" b="1" dirty="0" smtClean="0">
                <a:solidFill>
                  <a:schemeClr val="accent6">
                    <a:lumMod val="75000"/>
                  </a:schemeClr>
                </a:solidFill>
              </a:rPr>
            </a:br>
            <a:r>
              <a:rPr lang="cs-CZ" sz="1100" b="1" u="sng" dirty="0" smtClean="0"/>
              <a:t>4.3. 	Zvýšení kvality vzdělávání dětí a žáků ve třídě</a:t>
            </a:r>
            <a:br>
              <a:rPr lang="cs-CZ" sz="1100" b="1" u="sng" dirty="0" smtClean="0"/>
            </a:br>
            <a:r>
              <a:rPr lang="cs-CZ" sz="1100" dirty="0" smtClean="0"/>
              <a:t>4.3.5.	</a:t>
            </a:r>
            <a:r>
              <a:rPr lang="cs-CZ" sz="1100" b="1" dirty="0" smtClean="0"/>
              <a:t>podpora žákovských parlamentů a dalších aktivit rozvíjejících samostatnost a kreativitu </a:t>
            </a:r>
            <a:r>
              <a:rPr lang="cs-CZ" sz="1100" dirty="0" smtClean="0"/>
              <a:t>– nastavení spolupráce s NNO při zřízení a chodu žákovského parlamentu, koordinace aktivit s 	podporou vedení školy, šíření dobré praxe a předávání zkušeností v území, materiální a finanční podpora chodu žákovských parlamentů a dalších aktivit rozvíjejících samostatnost a 	kreativitu – PP, vedení škol, zřizovatelé, děti a žáci, NIDV – APIV, KAP, IKAP, MAP, KVC, NNO a další poskytovatelé DVPP</a:t>
            </a:r>
            <a:br>
              <a:rPr lang="cs-CZ" sz="1100" dirty="0" smtClean="0"/>
            </a:br>
            <a:r>
              <a:rPr lang="cs-CZ" sz="1100" dirty="0"/>
              <a:t/>
            </a:r>
            <a:br>
              <a:rPr lang="cs-CZ" sz="1100" dirty="0"/>
            </a:br>
            <a:r>
              <a:rPr lang="cs-CZ" sz="1100" b="1" u="sng" dirty="0" smtClean="0"/>
              <a:t>4.5.	Vytvoření profilu uchazeče jednotlivých oborů SŠ</a:t>
            </a:r>
            <a:br>
              <a:rPr lang="cs-CZ" sz="1100" b="1" u="sng" dirty="0" smtClean="0"/>
            </a:br>
            <a:r>
              <a:rPr lang="cs-CZ" sz="1100" dirty="0" smtClean="0"/>
              <a:t>4.5.1.	</a:t>
            </a:r>
            <a:r>
              <a:rPr lang="cs-CZ" sz="1100" b="1" dirty="0" smtClean="0"/>
              <a:t>vytvoření profilu vhodného uchazeče o jednotlivé SŠ obory pro ZZ a výchovné / kariérové poradce s deklarací příležitostí a rizik</a:t>
            </a:r>
            <a:r>
              <a:rPr lang="cs-CZ" sz="1100" dirty="0"/>
              <a:t> </a:t>
            </a:r>
            <a:r>
              <a:rPr lang="cs-CZ" sz="1100" dirty="0" smtClean="0"/>
              <a:t>– příprava jednotné struktury pro využití v 	doporučování kariérových a jiných školních poradců na ZŠ pro žáky s potřebou podpůrných opatření a pro ZZ – školy, KAP, IKAP, NÚV – </a:t>
            </a:r>
            <a:r>
              <a:rPr lang="cs-CZ" sz="1100" dirty="0" err="1" smtClean="0"/>
              <a:t>Infoabsolvent</a:t>
            </a:r>
            <a:r>
              <a:rPr lang="cs-CZ" sz="1100" dirty="0" smtClean="0"/>
              <a:t/>
            </a:r>
            <a:br>
              <a:rPr lang="cs-CZ" sz="1100" dirty="0" smtClean="0"/>
            </a:br>
            <a:r>
              <a:rPr lang="cs-CZ" sz="1100" dirty="0" smtClean="0"/>
              <a:t/>
            </a:r>
            <a:br>
              <a:rPr lang="cs-CZ" sz="1100" dirty="0" smtClean="0"/>
            </a:br>
            <a:r>
              <a:rPr lang="cs-CZ" sz="1100" dirty="0" smtClean="0">
                <a:solidFill>
                  <a:schemeClr val="accent6">
                    <a:lumMod val="75000"/>
                  </a:schemeClr>
                </a:solidFill>
              </a:rPr>
              <a:t/>
            </a:r>
            <a:br>
              <a:rPr lang="cs-CZ" sz="1100" dirty="0" smtClean="0">
                <a:solidFill>
                  <a:schemeClr val="accent6">
                    <a:lumMod val="75000"/>
                  </a:schemeClr>
                </a:solidFill>
              </a:rPr>
            </a:br>
            <a:endParaRPr lang="cs-CZ" sz="1100" dirty="0">
              <a:solidFill>
                <a:schemeClr val="accent6">
                  <a:lumMod val="75000"/>
                </a:scheme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13999090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485775" y="1009650"/>
            <a:ext cx="11243483" cy="5632219"/>
          </a:xfrm>
        </p:spPr>
        <p:txBody>
          <a:bodyPr anchor="t">
            <a:normAutofit/>
          </a:bodyPr>
          <a:lstStyle/>
          <a:p>
            <a:pPr algn="l"/>
            <a:r>
              <a:rPr lang="cs-CZ" sz="2400" b="1" dirty="0"/>
              <a:t/>
            </a:r>
            <a:br>
              <a:rPr lang="cs-CZ" sz="2400" b="1" dirty="0"/>
            </a:br>
            <a:r>
              <a:rPr lang="cs-CZ" sz="2400" b="1" dirty="0" smtClean="0"/>
              <a:t>DLOUHODOBÉ CÍLE</a:t>
            </a:r>
            <a:br>
              <a:rPr lang="cs-CZ" sz="2400" b="1" dirty="0" smtClean="0"/>
            </a:br>
            <a:r>
              <a:rPr lang="cs-CZ" sz="1050" b="1" dirty="0" smtClean="0"/>
              <a:t>(cíl, dílčí cíl, opatření, aktéři); odpovědnost = kdo to bude mít na starosti, kdo začne a financování v koncepci u každého cíle; indikátory budou </a:t>
            </a:r>
            <a:r>
              <a:rPr lang="cs-CZ" sz="1050" b="1" dirty="0" smtClean="0">
                <a:solidFill>
                  <a:srgbClr val="FF0000"/>
                </a:solidFill>
              </a:rPr>
              <a:t>doplněny</a:t>
            </a:r>
            <a:r>
              <a:rPr lang="cs-CZ" sz="1050" b="1" dirty="0" smtClean="0"/>
              <a:t> u cílů aktuálně vybraných k realizaci</a:t>
            </a:r>
            <a:br>
              <a:rPr lang="cs-CZ" sz="1050" b="1" dirty="0" smtClean="0"/>
            </a:br>
            <a:r>
              <a:rPr lang="cs-CZ" sz="2400" b="1" dirty="0" smtClean="0"/>
              <a:t/>
            </a:r>
            <a:br>
              <a:rPr lang="cs-CZ" sz="2400" b="1" dirty="0" smtClean="0"/>
            </a:br>
            <a:r>
              <a:rPr lang="cs-CZ" sz="1100" b="1" dirty="0" smtClean="0">
                <a:solidFill>
                  <a:schemeClr val="accent6">
                    <a:lumMod val="75000"/>
                  </a:schemeClr>
                </a:solidFill>
              </a:rPr>
              <a:t>1. Spolupráce s rodinou a dalšími subjekty</a:t>
            </a:r>
            <a:br>
              <a:rPr lang="cs-CZ" sz="1100" b="1" dirty="0" smtClean="0">
                <a:solidFill>
                  <a:schemeClr val="accent6">
                    <a:lumMod val="75000"/>
                  </a:schemeClr>
                </a:solidFill>
              </a:rPr>
            </a:br>
            <a:r>
              <a:rPr lang="cs-CZ" sz="1100" b="1" dirty="0" smtClean="0">
                <a:solidFill>
                  <a:schemeClr val="accent6">
                    <a:lumMod val="75000"/>
                  </a:schemeClr>
                </a:solidFill>
              </a:rPr>
              <a:t/>
            </a:r>
            <a:br>
              <a:rPr lang="cs-CZ" sz="1100" b="1" dirty="0" smtClean="0">
                <a:solidFill>
                  <a:schemeClr val="accent6">
                    <a:lumMod val="75000"/>
                  </a:schemeClr>
                </a:solidFill>
              </a:rPr>
            </a:br>
            <a:r>
              <a:rPr lang="cs-CZ" sz="1100" b="1" u="sng" dirty="0" smtClean="0"/>
              <a:t>1.2.	Osvěta odborné i široké veřejnosti směrem ke školám dle § 16 a společnému vzdělávání obecně</a:t>
            </a:r>
            <a:br>
              <a:rPr lang="cs-CZ" sz="1100" b="1" u="sng" dirty="0" smtClean="0"/>
            </a:br>
            <a:r>
              <a:rPr lang="cs-CZ" sz="1100" dirty="0" smtClean="0"/>
              <a:t>1.2.2.</a:t>
            </a:r>
            <a:r>
              <a:rPr lang="cs-CZ" sz="1100" b="1" dirty="0" smtClean="0"/>
              <a:t>	změna myšlení stávajících PP a zlepšení povědomí o speciálním školství u ZZ a další laické veřejnosti </a:t>
            </a:r>
            <a:r>
              <a:rPr lang="cs-CZ" sz="1100" dirty="0" smtClean="0"/>
              <a:t>– udržitelnost škol zřízených podle § 16 škol. zákona; práce s nově příchozím PP – 	uvádějící učitel; informovanost ZZ žáků se SVP – </a:t>
            </a:r>
            <a:r>
              <a:rPr lang="cs-CZ" sz="1100" dirty="0" err="1" smtClean="0"/>
              <a:t>spec</a:t>
            </a:r>
            <a:r>
              <a:rPr lang="cs-CZ" sz="1100" dirty="0" smtClean="0"/>
              <a:t>. PP, absolventi oboru </a:t>
            </a:r>
            <a:r>
              <a:rPr lang="cs-CZ" sz="1100" dirty="0" err="1" smtClean="0"/>
              <a:t>spec</a:t>
            </a:r>
            <a:r>
              <a:rPr lang="cs-CZ" sz="1100" dirty="0" smtClean="0"/>
              <a:t>. pedagogika, NIDV – projekty SYPO a PPUČ, ASZ, KAP, IKAP, MAP</a:t>
            </a:r>
            <a:br>
              <a:rPr lang="cs-CZ" sz="1100" dirty="0" smtClean="0"/>
            </a:br>
            <a:r>
              <a:rPr lang="cs-CZ" sz="1100" dirty="0" smtClean="0"/>
              <a:t/>
            </a:r>
            <a:br>
              <a:rPr lang="cs-CZ" sz="1100" dirty="0" smtClean="0"/>
            </a:br>
            <a:r>
              <a:rPr lang="cs-CZ" sz="1100" b="1" dirty="0" smtClean="0">
                <a:solidFill>
                  <a:schemeClr val="accent6">
                    <a:lumMod val="75000"/>
                  </a:schemeClr>
                </a:solidFill>
              </a:rPr>
              <a:t>2. Klima školy</a:t>
            </a:r>
            <a:br>
              <a:rPr lang="cs-CZ" sz="1100" b="1" dirty="0" smtClean="0">
                <a:solidFill>
                  <a:schemeClr val="accent6">
                    <a:lumMod val="75000"/>
                  </a:schemeClr>
                </a:solidFill>
              </a:rPr>
            </a:br>
            <a:r>
              <a:rPr lang="cs-CZ" sz="1100" b="1" dirty="0" smtClean="0">
                <a:solidFill>
                  <a:schemeClr val="accent6">
                    <a:lumMod val="75000"/>
                  </a:schemeClr>
                </a:solidFill>
              </a:rPr>
              <a:t/>
            </a:r>
            <a:br>
              <a:rPr lang="cs-CZ" sz="1100" b="1" dirty="0" smtClean="0">
                <a:solidFill>
                  <a:schemeClr val="accent6">
                    <a:lumMod val="75000"/>
                  </a:schemeClr>
                </a:solidFill>
              </a:rPr>
            </a:br>
            <a:r>
              <a:rPr lang="cs-CZ" sz="1100" b="1" u="sng" dirty="0" smtClean="0"/>
              <a:t>2.3.	Zajištění dostatečného počtu odborných pracovníků ve třídách</a:t>
            </a:r>
            <a:r>
              <a:rPr lang="cs-CZ" sz="1100" dirty="0" smtClean="0"/>
              <a:t/>
            </a:r>
            <a:br>
              <a:rPr lang="cs-CZ" sz="1100" dirty="0" smtClean="0"/>
            </a:br>
            <a:r>
              <a:rPr lang="cs-CZ" sz="1100" dirty="0" smtClean="0"/>
              <a:t>2.3.1.	</a:t>
            </a:r>
            <a:r>
              <a:rPr lang="cs-CZ" sz="1100" b="1" dirty="0" smtClean="0"/>
              <a:t>zajištění dostatečného počtu kvalifikovaných odborných pracovníků </a:t>
            </a:r>
            <a:r>
              <a:rPr lang="cs-CZ" sz="1100" dirty="0" smtClean="0"/>
              <a:t>– zvýšení lukrativnosti regionu, využívání institutu druhého PP ve třídě, školní psychologové, speciální 	pedagogové, sociální pedagogové – získat pracovníky do těchto pozic na školách, dostatek finančních prostředků – absolventi škol, vedení škol, MŠMT, NIDV – APIV, zastupitelstvo 	kraje, MPSV, VŠ</a:t>
            </a:r>
            <a:r>
              <a:rPr lang="cs-CZ" sz="1100" b="1" dirty="0" smtClean="0"/>
              <a:t/>
            </a:r>
            <a:br>
              <a:rPr lang="cs-CZ" sz="1100" b="1" dirty="0" smtClean="0"/>
            </a:br>
            <a:r>
              <a:rPr lang="cs-CZ" sz="1100" b="1" u="sng" dirty="0"/>
              <a:t/>
            </a:r>
            <a:br>
              <a:rPr lang="cs-CZ" sz="1100" b="1" u="sng" dirty="0"/>
            </a:br>
            <a:r>
              <a:rPr lang="cs-CZ" sz="1100" b="1" dirty="0" smtClean="0">
                <a:solidFill>
                  <a:schemeClr val="accent6">
                    <a:lumMod val="75000"/>
                  </a:schemeClr>
                </a:solidFill>
              </a:rPr>
              <a:t>3. Individuální přístup k žákům</a:t>
            </a:r>
            <a:br>
              <a:rPr lang="cs-CZ" sz="1100" b="1" dirty="0" smtClean="0">
                <a:solidFill>
                  <a:schemeClr val="accent6">
                    <a:lumMod val="75000"/>
                  </a:schemeClr>
                </a:solidFill>
              </a:rPr>
            </a:br>
            <a:r>
              <a:rPr lang="cs-CZ" sz="1100" b="1" u="sng" dirty="0" smtClean="0"/>
              <a:t>3.3.	Změna vyučovacích metod ve školách </a:t>
            </a:r>
            <a:br>
              <a:rPr lang="cs-CZ" sz="1100" b="1" u="sng" dirty="0" smtClean="0"/>
            </a:br>
            <a:r>
              <a:rPr lang="cs-CZ" sz="1100" dirty="0" smtClean="0"/>
              <a:t>3.3.2.	</a:t>
            </a:r>
            <a:r>
              <a:rPr lang="cs-CZ" sz="1100" b="1" dirty="0" smtClean="0"/>
              <a:t>propojení výuky s reálným trhem práce </a:t>
            </a:r>
            <a:r>
              <a:rPr lang="cs-CZ" sz="1100" dirty="0" smtClean="0"/>
              <a:t>– omezení frontální výuky během jedné konkrétní výukové hodiny; vzdělávání PP v nových interaktivních metodách; efektivní metody a formy 	práce k rozvoji všech žáků (vč. žáků bystrých a nadaných); využívání interaktivních technologií; podpora zřizovatele při zavádění změn ve školách; podpora vedení školy; spolupráce 	se zaměstnavateli (např. využívání dílen a laboratoří, odborníci do výuky, konzultace a praxe pro pedagogické pracovníky ve firmách, zadání školních projektů, soutěže, exkurze)</a:t>
            </a:r>
            <a:br>
              <a:rPr lang="cs-CZ" sz="1100" dirty="0" smtClean="0"/>
            </a:br>
            <a:r>
              <a:rPr lang="cs-CZ" sz="1100" dirty="0" smtClean="0"/>
              <a:t/>
            </a:r>
            <a:br>
              <a:rPr lang="cs-CZ" sz="1100" dirty="0" smtClean="0"/>
            </a:br>
            <a:r>
              <a:rPr lang="cs-CZ" sz="1100" b="1" dirty="0" smtClean="0">
                <a:solidFill>
                  <a:schemeClr val="accent6">
                    <a:lumMod val="75000"/>
                  </a:schemeClr>
                </a:solidFill>
              </a:rPr>
              <a:t>4. Bezbariérovost</a:t>
            </a:r>
            <a:br>
              <a:rPr lang="cs-CZ" sz="1100" b="1" dirty="0" smtClean="0">
                <a:solidFill>
                  <a:schemeClr val="accent6">
                    <a:lumMod val="75000"/>
                  </a:schemeClr>
                </a:solidFill>
              </a:rPr>
            </a:br>
            <a:r>
              <a:rPr lang="cs-CZ" sz="1100" b="1" u="sng" dirty="0" smtClean="0"/>
              <a:t>4.1. 	Zajistit orientační systémy a bezbariérovost škol a ŠPZ v kraji</a:t>
            </a:r>
            <a:r>
              <a:rPr lang="cs-CZ" sz="1100" dirty="0" smtClean="0"/>
              <a:t> </a:t>
            </a:r>
            <a:r>
              <a:rPr lang="cs-CZ" sz="1100" i="1" dirty="0" smtClean="0"/>
              <a:t>(doplnit ŠZ)</a:t>
            </a:r>
            <a:br>
              <a:rPr lang="cs-CZ" sz="1100" i="1" dirty="0" smtClean="0"/>
            </a:br>
            <a:r>
              <a:rPr lang="cs-CZ" sz="1100" dirty="0" smtClean="0"/>
              <a:t>4.1.1.	</a:t>
            </a:r>
            <a:r>
              <a:rPr lang="cs-CZ" sz="1100" b="1" dirty="0" smtClean="0"/>
              <a:t>zajištění bezbariérovosti ve školách a ŠPZ v kraji </a:t>
            </a:r>
            <a:r>
              <a:rPr lang="cs-CZ" sz="1100" dirty="0" smtClean="0"/>
              <a:t>– podpora zařízení při odstraňování bariér a podpora při tvorbě projektů (stavební úpravy) ze strany kraje – zřizovatel, kraj, obce, ŘO 	IROP, MMR</a:t>
            </a:r>
            <a:r>
              <a:rPr lang="cs-CZ" sz="1100" i="1" dirty="0" smtClean="0">
                <a:solidFill>
                  <a:schemeClr val="accent6">
                    <a:lumMod val="75000"/>
                  </a:schemeClr>
                </a:solidFill>
              </a:rPr>
              <a:t/>
            </a:r>
            <a:br>
              <a:rPr lang="cs-CZ" sz="1100" i="1" dirty="0" smtClean="0">
                <a:solidFill>
                  <a:schemeClr val="accent6">
                    <a:lumMod val="75000"/>
                  </a:schemeClr>
                </a:solidFill>
              </a:rPr>
            </a:br>
            <a:endParaRPr lang="cs-CZ" sz="1100" i="1" dirty="0">
              <a:solidFill>
                <a:schemeClr val="accent6">
                  <a:lumMod val="75000"/>
                </a:scheme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34117714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485775" y="1009650"/>
            <a:ext cx="11243483" cy="5632219"/>
          </a:xfrm>
        </p:spPr>
        <p:txBody>
          <a:bodyPr anchor="t">
            <a:normAutofit/>
          </a:bodyPr>
          <a:lstStyle/>
          <a:p>
            <a:pPr algn="l"/>
            <a:r>
              <a:rPr lang="cs-CZ" sz="2400" b="1" dirty="0"/>
              <a:t/>
            </a:r>
            <a:br>
              <a:rPr lang="cs-CZ" sz="2400" b="1" dirty="0"/>
            </a:br>
            <a:r>
              <a:rPr lang="cs-CZ" sz="2400" b="1" dirty="0" smtClean="0"/>
              <a:t>SYSTÉMOVÉ CÍLE</a:t>
            </a:r>
            <a:br>
              <a:rPr lang="cs-CZ" sz="2400" b="1" dirty="0" smtClean="0"/>
            </a:br>
            <a:r>
              <a:rPr lang="cs-CZ" sz="1050" b="1" dirty="0" smtClean="0"/>
              <a:t>(cíl, dílčí cíl, opatření, aktéři); odpovědnost = kdo to bude mít na starosti, kdo začne v koncepci u každého cíle; </a:t>
            </a:r>
            <a:r>
              <a:rPr lang="cs-CZ" sz="1050" b="1" dirty="0" smtClean="0">
                <a:solidFill>
                  <a:srgbClr val="FF0000"/>
                </a:solidFill>
              </a:rPr>
              <a:t>financování a indikátory </a:t>
            </a:r>
            <a:r>
              <a:rPr lang="cs-CZ" sz="1050" b="1" dirty="0" smtClean="0"/>
              <a:t>budou </a:t>
            </a:r>
            <a:r>
              <a:rPr lang="cs-CZ" sz="1050" b="1" dirty="0" smtClean="0">
                <a:solidFill>
                  <a:srgbClr val="FF0000"/>
                </a:solidFill>
              </a:rPr>
              <a:t>doplněny</a:t>
            </a:r>
            <a:r>
              <a:rPr lang="cs-CZ" sz="1050" b="1" dirty="0" smtClean="0"/>
              <a:t> u cílů aktuálně vybraných k realizaci</a:t>
            </a:r>
            <a:br>
              <a:rPr lang="cs-CZ" sz="1050" b="1" dirty="0" smtClean="0"/>
            </a:br>
            <a:r>
              <a:rPr lang="cs-CZ" sz="2400" b="1" dirty="0" smtClean="0"/>
              <a:t/>
            </a:r>
            <a:br>
              <a:rPr lang="cs-CZ" sz="2400" b="1" dirty="0" smtClean="0"/>
            </a:br>
            <a:r>
              <a:rPr lang="cs-CZ" sz="1100" b="1" dirty="0" smtClean="0">
                <a:solidFill>
                  <a:schemeClr val="accent6">
                    <a:lumMod val="75000"/>
                  </a:schemeClr>
                </a:solidFill>
              </a:rPr>
              <a:t>1. Spolupráce s rodinou a dalšími subjekty</a:t>
            </a:r>
            <a:br>
              <a:rPr lang="cs-CZ" sz="1100" b="1" dirty="0" smtClean="0">
                <a:solidFill>
                  <a:schemeClr val="accent6">
                    <a:lumMod val="75000"/>
                  </a:schemeClr>
                </a:solidFill>
              </a:rPr>
            </a:br>
            <a:r>
              <a:rPr lang="cs-CZ" sz="1100" b="1" dirty="0" smtClean="0">
                <a:solidFill>
                  <a:schemeClr val="accent6">
                    <a:lumMod val="75000"/>
                  </a:schemeClr>
                </a:solidFill>
              </a:rPr>
              <a:t/>
            </a:r>
            <a:br>
              <a:rPr lang="cs-CZ" sz="1100" b="1" dirty="0" smtClean="0">
                <a:solidFill>
                  <a:schemeClr val="accent6">
                    <a:lumMod val="75000"/>
                  </a:schemeClr>
                </a:solidFill>
              </a:rPr>
            </a:br>
            <a:r>
              <a:rPr lang="cs-CZ" sz="1100" b="1" u="sng" dirty="0" smtClean="0"/>
              <a:t>1.1.	Vybudování soustavné mezirezortní spolupráce mezi aktéry v území kraje</a:t>
            </a:r>
            <a:br>
              <a:rPr lang="cs-CZ" sz="1100" b="1" u="sng" dirty="0" smtClean="0"/>
            </a:br>
            <a:r>
              <a:rPr lang="cs-CZ" sz="1100" dirty="0" smtClean="0"/>
              <a:t>1.1.1.</a:t>
            </a:r>
            <a:r>
              <a:rPr lang="cs-CZ" sz="1100" b="1" dirty="0" smtClean="0"/>
              <a:t>	zefektivnění plánování </a:t>
            </a:r>
            <a:r>
              <a:rPr lang="cs-CZ" sz="1100" dirty="0" smtClean="0"/>
              <a:t>– zpřehlednění projektů a aktivit; zmapování místní nabídky a poptávky po neformálním vzdělávání; informovanost mezi projekty; vyjasnění kompetencí 	jednotlivých aktérů; zřízení pracovní pozice, která bude propojovat aktéry v území a vytvářet platformy pro jejich setkávání – ŠPZ, školy, zřizovatel, NIDV- APIV, ASZ a další systémové 	projekty OP VVV, vzdělávací instituce neformálního vzdělávání, poskytovatelé sociálních služeb, MAP, KAP, IKAP, OŠMT</a:t>
            </a:r>
            <a:br>
              <a:rPr lang="cs-CZ" sz="1100" dirty="0" smtClean="0"/>
            </a:br>
            <a:r>
              <a:rPr lang="cs-CZ" sz="1100" dirty="0" smtClean="0"/>
              <a:t/>
            </a:r>
            <a:br>
              <a:rPr lang="cs-CZ" sz="1100" dirty="0" smtClean="0"/>
            </a:br>
            <a:r>
              <a:rPr lang="cs-CZ" sz="1100" b="1" dirty="0" smtClean="0">
                <a:solidFill>
                  <a:schemeClr val="accent6">
                    <a:lumMod val="75000"/>
                  </a:schemeClr>
                </a:solidFill>
              </a:rPr>
              <a:t>2. Klima školy</a:t>
            </a:r>
            <a:br>
              <a:rPr lang="cs-CZ" sz="1100" b="1" dirty="0" smtClean="0">
                <a:solidFill>
                  <a:schemeClr val="accent6">
                    <a:lumMod val="75000"/>
                  </a:schemeClr>
                </a:solidFill>
              </a:rPr>
            </a:br>
            <a:r>
              <a:rPr lang="cs-CZ" sz="1100" b="1" dirty="0" smtClean="0">
                <a:solidFill>
                  <a:schemeClr val="accent6">
                    <a:lumMod val="75000"/>
                  </a:schemeClr>
                </a:solidFill>
              </a:rPr>
              <a:t/>
            </a:r>
            <a:br>
              <a:rPr lang="cs-CZ" sz="1100" b="1" dirty="0" smtClean="0">
                <a:solidFill>
                  <a:schemeClr val="accent6">
                    <a:lumMod val="75000"/>
                  </a:schemeClr>
                </a:solidFill>
              </a:rPr>
            </a:br>
            <a:r>
              <a:rPr lang="cs-CZ" sz="1100" b="1" u="sng" dirty="0" smtClean="0"/>
              <a:t>2.1..	Zajištění přípravy pedagogů VŠ fakultami pro konkrétní  situace pedagogické praxe</a:t>
            </a:r>
            <a:br>
              <a:rPr lang="cs-CZ" sz="1100" b="1" u="sng" dirty="0" smtClean="0"/>
            </a:br>
            <a:r>
              <a:rPr lang="cs-CZ" sz="1100" dirty="0" smtClean="0"/>
              <a:t>2.1.1.	</a:t>
            </a:r>
            <a:r>
              <a:rPr lang="cs-CZ" sz="1100" b="1" dirty="0" smtClean="0"/>
              <a:t>zkvalitnění přípravy PP a větší provázání s praxí ve školách již během studia – </a:t>
            </a:r>
            <a:r>
              <a:rPr lang="cs-CZ" sz="1100" dirty="0" smtClean="0"/>
              <a:t>změna studijních plánů VŠ – MŠMT, VŠ</a:t>
            </a:r>
            <a:br>
              <a:rPr lang="cs-CZ" sz="1100" dirty="0" smtClean="0"/>
            </a:br>
            <a:r>
              <a:rPr lang="cs-CZ" sz="1100" dirty="0" smtClean="0"/>
              <a:t/>
            </a:r>
            <a:br>
              <a:rPr lang="cs-CZ" sz="1100" dirty="0" smtClean="0"/>
            </a:br>
            <a:r>
              <a:rPr lang="cs-CZ" sz="1100" b="1" u="sng" dirty="0" smtClean="0"/>
              <a:t>2.3.</a:t>
            </a:r>
            <a:r>
              <a:rPr lang="cs-CZ" sz="1100" b="1" u="sng" dirty="0"/>
              <a:t>	</a:t>
            </a:r>
            <a:r>
              <a:rPr lang="cs-CZ" sz="1100" b="1" u="sng" dirty="0" smtClean="0"/>
              <a:t>Zodpovědné začleňování dětí a žáků s potřebou podpory do běžných tříd </a:t>
            </a:r>
            <a:br>
              <a:rPr lang="cs-CZ" sz="1100" b="1" u="sng" dirty="0" smtClean="0"/>
            </a:br>
            <a:r>
              <a:rPr lang="cs-CZ" sz="1100" dirty="0" smtClean="0"/>
              <a:t>2.3.2.	</a:t>
            </a:r>
            <a:r>
              <a:rPr lang="cs-CZ" sz="1100" b="1" dirty="0" smtClean="0"/>
              <a:t>změna příslušných předpisů</a:t>
            </a:r>
            <a:r>
              <a:rPr lang="cs-CZ" sz="1100" dirty="0" smtClean="0"/>
              <a:t>, např. snížení počtu žáků ve třídě, snížení přímé pedagogické činnosti výchovným poradcům a metodikům prevence a dále specifikovat další – MŠMT, 	OŠMT</a:t>
            </a:r>
            <a:br>
              <a:rPr lang="cs-CZ" sz="1100" dirty="0" smtClean="0"/>
            </a:br>
            <a:r>
              <a:rPr lang="cs-CZ" sz="1100" dirty="0" smtClean="0"/>
              <a:t/>
            </a:r>
            <a:br>
              <a:rPr lang="cs-CZ" sz="1100" dirty="0" smtClean="0"/>
            </a:br>
            <a:r>
              <a:rPr lang="cs-CZ" sz="1100" b="1" dirty="0" smtClean="0">
                <a:solidFill>
                  <a:schemeClr val="accent6">
                    <a:lumMod val="75000"/>
                  </a:schemeClr>
                </a:solidFill>
              </a:rPr>
              <a:t>4. Zajištění kontinuální finanční podpory</a:t>
            </a:r>
            <a:br>
              <a:rPr lang="cs-CZ" sz="1100" b="1" dirty="0" smtClean="0">
                <a:solidFill>
                  <a:schemeClr val="accent6">
                    <a:lumMod val="75000"/>
                  </a:schemeClr>
                </a:solidFill>
              </a:rPr>
            </a:br>
            <a:r>
              <a:rPr lang="cs-CZ" sz="1100" dirty="0" smtClean="0"/>
              <a:t/>
            </a:r>
            <a:br>
              <a:rPr lang="cs-CZ" sz="1100" dirty="0" smtClean="0"/>
            </a:br>
            <a:r>
              <a:rPr lang="cs-CZ" sz="1100" b="1" u="sng" dirty="0" smtClean="0"/>
              <a:t>4.2. 	Udržení expertů a profesionálů na společné vzdělávání v kraji a získání nových odborníků</a:t>
            </a:r>
            <a:r>
              <a:rPr lang="cs-CZ" sz="1100" dirty="0" smtClean="0"/>
              <a:t> (školní psychologové, speciální, sociální pedagogové)</a:t>
            </a:r>
            <a:br>
              <a:rPr lang="cs-CZ" sz="1100" dirty="0" smtClean="0"/>
            </a:br>
            <a:r>
              <a:rPr lang="cs-CZ" sz="1100" dirty="0" smtClean="0"/>
              <a:t>4.2.2. 	</a:t>
            </a:r>
            <a:r>
              <a:rPr lang="cs-CZ" sz="1100" b="1" dirty="0" smtClean="0"/>
              <a:t>podnět na MŠMT </a:t>
            </a:r>
            <a:r>
              <a:rPr lang="cs-CZ" sz="1100" dirty="0" smtClean="0"/>
              <a:t>– vyšší tabulkové platy, daňová zvýhodnění či jiná forma nabídky ze strany státu k získání kvalifikovaných odborníků do škol v KV kraji – projednání možných 	podnětů k zatraktivnění kraje jako místa pro život a práci odborných pracovníků ve školách, zaslání podnětu příslušným zákonodárným orgánům – OŠMT, MŠMT</a:t>
            </a:r>
            <a:br>
              <a:rPr lang="cs-CZ" sz="1100" dirty="0" smtClean="0"/>
            </a:br>
            <a:r>
              <a:rPr lang="cs-CZ" sz="1100" dirty="0" smtClean="0"/>
              <a:t/>
            </a:r>
            <a:br>
              <a:rPr lang="cs-CZ" sz="1100" dirty="0" smtClean="0"/>
            </a:br>
            <a:r>
              <a:rPr lang="cs-CZ" sz="1100" b="1" dirty="0" smtClean="0">
                <a:solidFill>
                  <a:schemeClr val="accent6">
                    <a:lumMod val="75000"/>
                  </a:schemeClr>
                </a:solidFill>
              </a:rPr>
              <a:t>5. Zvýšení autonomie vedení školy</a:t>
            </a:r>
            <a:br>
              <a:rPr lang="cs-CZ" sz="1100" b="1" dirty="0" smtClean="0">
                <a:solidFill>
                  <a:schemeClr val="accent6">
                    <a:lumMod val="75000"/>
                  </a:schemeClr>
                </a:solidFill>
              </a:rPr>
            </a:br>
            <a:r>
              <a:rPr lang="cs-CZ" sz="1100" dirty="0" smtClean="0"/>
              <a:t/>
            </a:r>
            <a:br>
              <a:rPr lang="cs-CZ" sz="1100" dirty="0" smtClean="0"/>
            </a:br>
            <a:r>
              <a:rPr lang="cs-CZ" sz="1100" b="1" u="sng" dirty="0" smtClean="0"/>
              <a:t>5.1. 	Umožnit řediteli školy spolupodílet se na rozhodování o zavedení podpůrných opatření dle možností školy pro konkrétního žáka </a:t>
            </a:r>
            <a:br>
              <a:rPr lang="cs-CZ" sz="1100" b="1" u="sng" dirty="0" smtClean="0"/>
            </a:br>
            <a:r>
              <a:rPr lang="cs-CZ" sz="1100" dirty="0" smtClean="0"/>
              <a:t>5.1.1. 	</a:t>
            </a:r>
            <a:r>
              <a:rPr lang="cs-CZ" sz="1100" b="1" dirty="0" smtClean="0"/>
              <a:t>připravit návrh změny zákona</a:t>
            </a:r>
            <a:r>
              <a:rPr lang="cs-CZ" sz="1100" dirty="0" smtClean="0"/>
              <a:t>, aby ředitel školy mohl rozhodnout o potřebách ve třídě a škole v součinnosti s ŠPZ, resp. moci se domluvit na potřebnosti podpůrných opatření – sestavení pracovní skupiny, projednání potřebných změn vedoucích ke zvýšení autonomie ředitele školy – OŠMT, MŠMT, ŠPZ, KAP, IKAP</a:t>
            </a:r>
            <a:r>
              <a:rPr lang="cs-CZ" sz="1100" u="sng" dirty="0"/>
              <a:t/>
            </a:r>
            <a:br>
              <a:rPr lang="cs-CZ" sz="1100" u="sng" dirty="0"/>
            </a:br>
            <a:endParaRPr lang="cs-CZ" sz="1100" i="1" dirty="0">
              <a:solidFill>
                <a:schemeClr val="accent6">
                  <a:lumMod val="75000"/>
                </a:scheme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36248158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2457450" y="1076326"/>
            <a:ext cx="9271808" cy="5565543"/>
          </a:xfrm>
        </p:spPr>
        <p:txBody>
          <a:bodyPr anchor="t">
            <a:normAutofit fontScale="90000"/>
          </a:bodyPr>
          <a:lstStyle/>
          <a:p>
            <a:pPr algn="l"/>
            <a:r>
              <a:rPr lang="cs-CZ" sz="2400" b="1" dirty="0"/>
              <a:t/>
            </a:r>
            <a:br>
              <a:rPr lang="cs-CZ" sz="2400" b="1" dirty="0"/>
            </a:br>
            <a:r>
              <a:rPr lang="cs-CZ" sz="2400" b="1" dirty="0" smtClean="0"/>
              <a:t>Motivační systém </a:t>
            </a:r>
            <a:br>
              <a:rPr lang="cs-CZ" sz="2400" b="1" dirty="0" smtClean="0"/>
            </a:br>
            <a:r>
              <a:rPr lang="cs-CZ" sz="2400" b="1" dirty="0" smtClean="0"/>
              <a:t>	aneb „proč je to nebaví“ a co s tím?</a:t>
            </a:r>
            <a:br>
              <a:rPr lang="cs-CZ" sz="2400" b="1" dirty="0" smtClean="0"/>
            </a:br>
            <a:r>
              <a:rPr lang="cs-CZ" sz="2400" b="1" dirty="0"/>
              <a:t/>
            </a:r>
            <a:br>
              <a:rPr lang="cs-CZ" sz="2400" b="1" dirty="0"/>
            </a:br>
            <a:r>
              <a:rPr lang="cs-CZ" sz="2400" b="1" dirty="0" smtClean="0"/>
              <a:t>- </a:t>
            </a:r>
            <a:r>
              <a:rPr lang="cs-CZ" sz="1400" dirty="0" smtClean="0"/>
              <a:t>pracovní skupina sestavila několik opatření, která mohou vést ke zlepšení situace, nyní probíhá pilotáž</a:t>
            </a:r>
            <a:br>
              <a:rPr lang="cs-CZ" sz="1400" dirty="0" smtClean="0"/>
            </a:br>
            <a:r>
              <a:rPr lang="cs-CZ" sz="1400" dirty="0"/>
              <a:t/>
            </a:r>
            <a:br>
              <a:rPr lang="cs-CZ" sz="1400" dirty="0"/>
            </a:br>
            <a:r>
              <a:rPr lang="cs-CZ" sz="1400" dirty="0" smtClean="0"/>
              <a:t>- pilotáž ve školách, ze kterých jsou členové pracovní skupiny, aby mohli podat zpětnou vazbu o funkčnosti systému</a:t>
            </a:r>
            <a:br>
              <a:rPr lang="cs-CZ" sz="1400" dirty="0" smtClean="0"/>
            </a:br>
            <a:r>
              <a:rPr lang="cs-CZ" sz="1400" dirty="0" smtClean="0"/>
              <a:t>Současný stav:</a:t>
            </a:r>
            <a:br>
              <a:rPr lang="cs-CZ" sz="1400" dirty="0" smtClean="0"/>
            </a:br>
            <a:r>
              <a:rPr lang="cs-CZ" sz="1400" dirty="0"/>
              <a:t/>
            </a:r>
            <a:br>
              <a:rPr lang="cs-CZ" sz="1400" dirty="0"/>
            </a:br>
            <a:r>
              <a:rPr lang="cs-CZ" sz="1400" dirty="0" smtClean="0"/>
              <a:t>1 SŠ a 1 ZŠ, s další ZŠ jednáme – vybrány vzdělávací a osobnostně rozvojové aktivity, realizace od září do prosince 2019</a:t>
            </a:r>
            <a:br>
              <a:rPr lang="cs-CZ" sz="1400" dirty="0" smtClean="0"/>
            </a:br>
            <a:r>
              <a:rPr lang="cs-CZ" sz="1400" dirty="0" smtClean="0"/>
              <a:t>školení pro sborovnu: </a:t>
            </a:r>
            <a:br>
              <a:rPr lang="cs-CZ" sz="1400" dirty="0" smtClean="0"/>
            </a:br>
            <a:r>
              <a:rPr lang="cs-CZ" sz="1400" dirty="0" smtClean="0"/>
              <a:t>	Práce v tandemu – učitel + asistent pedagoga</a:t>
            </a:r>
            <a:br>
              <a:rPr lang="cs-CZ" sz="1400" dirty="0" smtClean="0"/>
            </a:br>
            <a:r>
              <a:rPr lang="cs-CZ" sz="1400" dirty="0" smtClean="0"/>
              <a:t>	Jak jednat s rodiči?</a:t>
            </a:r>
            <a:br>
              <a:rPr lang="cs-CZ" sz="1400" dirty="0" smtClean="0"/>
            </a:br>
            <a:r>
              <a:rPr lang="cs-CZ" sz="1400" dirty="0" smtClean="0"/>
              <a:t>	Vzdělávání žáků z odlišného kulturního prostředí</a:t>
            </a:r>
            <a:br>
              <a:rPr lang="cs-CZ" sz="1400" dirty="0" smtClean="0"/>
            </a:br>
            <a:r>
              <a:rPr lang="cs-CZ" sz="1400" dirty="0" smtClean="0"/>
              <a:t>	Třídní učitel a zvládání konfliktů s rodiči</a:t>
            </a:r>
            <a:br>
              <a:rPr lang="cs-CZ" sz="1400" dirty="0" smtClean="0"/>
            </a:br>
            <a:r>
              <a:rPr lang="cs-CZ" sz="1400" dirty="0" smtClean="0"/>
              <a:t>	Hodnocení a sebehodnocení žáků</a:t>
            </a:r>
            <a:br>
              <a:rPr lang="cs-CZ" sz="1400" dirty="0" smtClean="0"/>
            </a:br>
            <a:r>
              <a:rPr lang="cs-CZ" sz="1400" dirty="0" smtClean="0"/>
              <a:t>Trénink paměti:</a:t>
            </a:r>
            <a:br>
              <a:rPr lang="cs-CZ" sz="1400" dirty="0" smtClean="0"/>
            </a:br>
            <a:r>
              <a:rPr lang="cs-CZ" sz="1400" dirty="0"/>
              <a:t>	</a:t>
            </a:r>
            <a:r>
              <a:rPr lang="cs-CZ" sz="1400" dirty="0" smtClean="0"/>
              <a:t>8., 9. ročníky ZŠ a 1. ročníky SŠ</a:t>
            </a:r>
            <a:br>
              <a:rPr lang="cs-CZ" sz="1400" dirty="0" smtClean="0"/>
            </a:br>
            <a:r>
              <a:rPr lang="cs-CZ" sz="1400" dirty="0"/>
              <a:t>	</a:t>
            </a:r>
            <a:r>
              <a:rPr lang="cs-CZ" sz="1400" dirty="0" smtClean="0"/>
              <a:t>30 žáků + 3 učitelé – 8 hodiny (rozloženo na 2 dny) – techniky učení, učební styly, typologie</a:t>
            </a:r>
            <a:br>
              <a:rPr lang="cs-CZ" sz="1400" dirty="0" smtClean="0"/>
            </a:br>
            <a:r>
              <a:rPr lang="cs-CZ" sz="1400" dirty="0" smtClean="0"/>
              <a:t>Supervize:</a:t>
            </a:r>
            <a:br>
              <a:rPr lang="cs-CZ" sz="1400" dirty="0" smtClean="0"/>
            </a:br>
            <a:r>
              <a:rPr lang="cs-CZ" sz="1400" dirty="0"/>
              <a:t>	</a:t>
            </a:r>
            <a:r>
              <a:rPr lang="cs-CZ" sz="1400" dirty="0" smtClean="0"/>
              <a:t>jen dobrovolná účast, max. 12 osob, max. 2 hodiny, 3x pro každou školu</a:t>
            </a:r>
            <a:br>
              <a:rPr lang="cs-CZ" sz="1400" dirty="0" smtClean="0"/>
            </a:br>
            <a:r>
              <a:rPr lang="cs-CZ" sz="1400" dirty="0"/>
              <a:t/>
            </a:r>
            <a:br>
              <a:rPr lang="cs-CZ" sz="1400" dirty="0"/>
            </a:br>
            <a:r>
              <a:rPr lang="cs-CZ" sz="1400" dirty="0" smtClean="0"/>
              <a:t>pro SŠ přednášky úspěšných absolventů různých oborů – pomoc s organizací</a:t>
            </a:r>
            <a:br>
              <a:rPr lang="cs-CZ" sz="1400" dirty="0" smtClean="0"/>
            </a:br>
            <a:r>
              <a:rPr lang="cs-CZ" sz="1400" dirty="0"/>
              <a:t/>
            </a:r>
            <a:br>
              <a:rPr lang="cs-CZ" sz="1400" dirty="0"/>
            </a:br>
            <a:r>
              <a:rPr lang="cs-CZ" sz="1400" b="1" dirty="0" smtClean="0"/>
              <a:t>Připravují se přednášky s dobrovolnou účastí, obeslány budou všechny MŠ, ZŠ, SŠ v kraji, ŠPZ, </a:t>
            </a:r>
            <a:r>
              <a:rPr lang="cs-CZ" sz="1400" b="1" dirty="0" err="1" smtClean="0"/>
              <a:t>MAPy</a:t>
            </a:r>
            <a:r>
              <a:rPr lang="cs-CZ" sz="1400" b="1" dirty="0" smtClean="0"/>
              <a:t> a další.</a:t>
            </a:r>
            <a:br>
              <a:rPr lang="cs-CZ" sz="1400" b="1" dirty="0" smtClean="0"/>
            </a:br>
            <a:r>
              <a:rPr lang="cs-CZ" sz="1400" b="1" dirty="0" smtClean="0"/>
              <a:t/>
            </a:r>
            <a:br>
              <a:rPr lang="cs-CZ" sz="1400" b="1" dirty="0" smtClean="0"/>
            </a:br>
            <a:r>
              <a:rPr lang="cs-CZ" sz="1200" dirty="0" smtClean="0"/>
              <a:t/>
            </a:r>
            <a:br>
              <a:rPr lang="cs-CZ" sz="1200" dirty="0" smtClean="0"/>
            </a:br>
            <a:endParaRPr lang="cs-CZ" sz="1200" i="1" dirty="0">
              <a:solidFill>
                <a:schemeClr val="accent6">
                  <a:lumMod val="75000"/>
                </a:scheme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32444365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485775" y="1009650"/>
            <a:ext cx="11243483" cy="5632219"/>
          </a:xfrm>
        </p:spPr>
        <p:txBody>
          <a:bodyPr anchor="t">
            <a:normAutofit/>
          </a:bodyPr>
          <a:lstStyle/>
          <a:p>
            <a:pPr algn="l"/>
            <a:r>
              <a:rPr lang="cs-CZ" sz="4400" b="1" dirty="0" smtClean="0"/>
              <a:t>Co dál?</a:t>
            </a:r>
            <a:r>
              <a:rPr lang="cs-CZ" sz="2400" b="1" dirty="0" smtClean="0"/>
              <a:t/>
            </a:r>
            <a:br>
              <a:rPr lang="cs-CZ" sz="2400" b="1" dirty="0" smtClean="0"/>
            </a:br>
            <a:r>
              <a:rPr lang="cs-CZ" sz="2400" b="1" dirty="0" smtClean="0"/>
              <a:t/>
            </a:r>
            <a:br>
              <a:rPr lang="cs-CZ" sz="2400" b="1" dirty="0" smtClean="0"/>
            </a:br>
            <a:r>
              <a:rPr lang="cs-CZ" sz="2400" b="1" dirty="0"/>
              <a:t/>
            </a:r>
            <a:br>
              <a:rPr lang="cs-CZ" sz="2400" b="1" dirty="0"/>
            </a:br>
            <a:r>
              <a:rPr lang="cs-CZ" sz="2400" b="1" dirty="0" smtClean="0"/>
              <a:t>- </a:t>
            </a:r>
            <a:r>
              <a:rPr lang="cs-CZ" sz="2000" b="1" dirty="0" smtClean="0"/>
              <a:t>čekáme na hodnocení</a:t>
            </a:r>
            <a:br>
              <a:rPr lang="cs-CZ" sz="2000" b="1" dirty="0" smtClean="0"/>
            </a:br>
            <a:r>
              <a:rPr lang="cs-CZ" sz="2000" b="1" dirty="0" smtClean="0"/>
              <a:t>- poté lze koncepci jakkoli upravovat a přizpůsobovat aktuálním potřebám</a:t>
            </a:r>
            <a:br>
              <a:rPr lang="cs-CZ" sz="2000" b="1" dirty="0" smtClean="0"/>
            </a:br>
            <a:r>
              <a:rPr lang="cs-CZ" sz="2000" b="1" dirty="0" smtClean="0"/>
              <a:t>- zveřejněna na kvkskoly.cz</a:t>
            </a:r>
            <a:br>
              <a:rPr lang="cs-CZ" sz="2000" b="1" dirty="0" smtClean="0"/>
            </a:br>
            <a:r>
              <a:rPr lang="cs-CZ" sz="2000" b="1" dirty="0" smtClean="0"/>
              <a:t/>
            </a:r>
            <a:br>
              <a:rPr lang="cs-CZ" sz="2000" b="1" dirty="0" smtClean="0"/>
            </a:br>
            <a:r>
              <a:rPr lang="cs-CZ" sz="2000" b="1" dirty="0" smtClean="0"/>
              <a:t>- kontakt: </a:t>
            </a:r>
            <a:br>
              <a:rPr lang="cs-CZ" sz="2000" b="1" dirty="0" smtClean="0"/>
            </a:br>
            <a:r>
              <a:rPr lang="cs-CZ" sz="2000" b="1" dirty="0" smtClean="0"/>
              <a:t/>
            </a:r>
            <a:br>
              <a:rPr lang="cs-CZ" sz="2000" b="1" dirty="0" smtClean="0"/>
            </a:br>
            <a:r>
              <a:rPr lang="cs-CZ" sz="2000" b="1" dirty="0" smtClean="0"/>
              <a:t>Ing. Zuzana Žitná, hlavní manažer projektu </a:t>
            </a:r>
            <a:r>
              <a:rPr lang="cs-CZ" sz="2000" b="1" dirty="0"/>
              <a:t/>
            </a:r>
            <a:br>
              <a:rPr lang="cs-CZ" sz="2000" b="1" dirty="0"/>
            </a:br>
            <a:r>
              <a:rPr lang="cs-CZ" sz="2000" b="1" dirty="0" smtClean="0">
                <a:hlinkClick r:id="rId2"/>
              </a:rPr>
              <a:t>zuzana.zitna@kr-karlovarsky.cz</a:t>
            </a:r>
            <a:r>
              <a:rPr lang="cs-CZ" sz="2000" b="1" dirty="0" smtClean="0"/>
              <a:t/>
            </a:r>
            <a:br>
              <a:rPr lang="cs-CZ" sz="2000" b="1" dirty="0" smtClean="0"/>
            </a:br>
            <a:r>
              <a:rPr lang="cs-CZ" sz="2000" b="1" dirty="0" smtClean="0"/>
              <a:t/>
            </a:r>
            <a:br>
              <a:rPr lang="cs-CZ" sz="2000" b="1" dirty="0" smtClean="0"/>
            </a:br>
            <a:r>
              <a:rPr lang="cs-CZ" sz="1200" dirty="0" smtClean="0"/>
              <a:t/>
            </a:r>
            <a:br>
              <a:rPr lang="cs-CZ" sz="1200" dirty="0" smtClean="0"/>
            </a:br>
            <a:r>
              <a:rPr lang="cs-CZ" sz="1200" dirty="0" smtClean="0"/>
              <a:t/>
            </a:r>
            <a:br>
              <a:rPr lang="cs-CZ" sz="1200" dirty="0" smtClean="0"/>
            </a:br>
            <a:endParaRPr lang="cs-CZ" sz="1200" i="1" dirty="0">
              <a:solidFill>
                <a:schemeClr val="accent6">
                  <a:lumMod val="75000"/>
                </a:schemeClr>
              </a:solidFill>
            </a:endParaRPr>
          </a:p>
        </p:txBody>
      </p:sp>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771694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485775" y="1009650"/>
            <a:ext cx="11243483" cy="5632219"/>
          </a:xfrm>
        </p:spPr>
        <p:txBody>
          <a:bodyPr anchor="t">
            <a:normAutofit/>
          </a:bodyPr>
          <a:lstStyle/>
          <a:p>
            <a:r>
              <a:rPr lang="cs-CZ" sz="5400" b="1" dirty="0" smtClean="0"/>
              <a:t/>
            </a:r>
            <a:br>
              <a:rPr lang="cs-CZ" sz="5400" b="1" dirty="0" smtClean="0"/>
            </a:br>
            <a:r>
              <a:rPr lang="cs-CZ" sz="5400" b="1" dirty="0" smtClean="0"/>
              <a:t>Děkujeme za pozornost, nyní je prostor </a:t>
            </a:r>
            <a:br>
              <a:rPr lang="cs-CZ" sz="5400" b="1" dirty="0" smtClean="0"/>
            </a:br>
            <a:r>
              <a:rPr lang="cs-CZ" sz="5400" b="1" dirty="0" smtClean="0"/>
              <a:t>pro případné dotazy a diskusi, následují další příspěvky.</a:t>
            </a:r>
            <a:br>
              <a:rPr lang="cs-CZ" sz="5400" b="1" dirty="0" smtClean="0"/>
            </a:br>
            <a:endParaRPr lang="cs-CZ" sz="5400" b="1" i="1" dirty="0">
              <a:solidFill>
                <a:schemeClr val="accent6">
                  <a:lumMod val="75000"/>
                </a:scheme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2932465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4827500"/>
          </a:xfrm>
        </p:spPr>
        <p:txBody>
          <a:bodyPr anchor="t">
            <a:normAutofit fontScale="90000"/>
          </a:bodyPr>
          <a:lstStyle/>
          <a:p>
            <a:pPr algn="l"/>
            <a:r>
              <a:rPr lang="cs-CZ" sz="4400" b="1" u="sng" dirty="0" smtClean="0"/>
              <a:t>Co nám ŠIK přinesl a co ještě přinese?</a:t>
            </a:r>
            <a:r>
              <a:rPr lang="cs-CZ" sz="4400" b="1" dirty="0" smtClean="0"/>
              <a:t/>
            </a:r>
            <a:br>
              <a:rPr lang="cs-CZ" sz="4400" b="1" dirty="0" smtClean="0"/>
            </a:br>
            <a:r>
              <a:rPr lang="cs-CZ" sz="4400" b="1" dirty="0"/>
              <a:t/>
            </a:r>
            <a:br>
              <a:rPr lang="cs-CZ" sz="4400" b="1" dirty="0"/>
            </a:br>
            <a:r>
              <a:rPr lang="cs-CZ" sz="1800" b="1" dirty="0" smtClean="0"/>
              <a:t>poznání - </a:t>
            </a:r>
            <a:r>
              <a:rPr lang="cs-CZ" sz="1800" dirty="0" smtClean="0"/>
              <a:t>nutnost zabývat se údaji, se kterými pracovníci ve vzdělávání dříve nepracovali; podklad pro vznik dalších strategických materiálů, např. Dlouhodobý záměr vzdělávání KK </a:t>
            </a:r>
            <a:br>
              <a:rPr lang="cs-CZ" sz="1800" dirty="0" smtClean="0"/>
            </a:br>
            <a:r>
              <a:rPr lang="cs-CZ" sz="1800" b="1" dirty="0" smtClean="0"/>
              <a:t/>
            </a:r>
            <a:br>
              <a:rPr lang="cs-CZ" sz="1800" b="1" dirty="0" smtClean="0"/>
            </a:br>
            <a:r>
              <a:rPr lang="cs-CZ" sz="1800" b="1" dirty="0" smtClean="0"/>
              <a:t>sebereflexi – </a:t>
            </a:r>
            <a:r>
              <a:rPr lang="cs-CZ" sz="1800" dirty="0" smtClean="0"/>
              <a:t>nutnost zamyslet se nad smyslem vzdělávání a výchovy dětí a žáků, jací dospělí z nich mají vyrůst?, nesnažíme se o začleňování „za každou cenu“?, je to pro ně dobré?, jsme na to připraveni?, jak to uchopit s co nejmenšími negativními efekty?....</a:t>
            </a:r>
            <a:br>
              <a:rPr lang="cs-CZ" sz="1800" dirty="0" smtClean="0"/>
            </a:br>
            <a:r>
              <a:rPr lang="cs-CZ" sz="1800" b="1" dirty="0" smtClean="0"/>
              <a:t>				</a:t>
            </a:r>
            <a:br>
              <a:rPr lang="cs-CZ" sz="1800" b="1" dirty="0" smtClean="0"/>
            </a:br>
            <a:r>
              <a:rPr lang="cs-CZ" sz="1800" b="1" dirty="0"/>
              <a:t>p</a:t>
            </a:r>
            <a:r>
              <a:rPr lang="cs-CZ" sz="1800" b="1" dirty="0" smtClean="0"/>
              <a:t>eníze – </a:t>
            </a:r>
            <a:r>
              <a:rPr lang="cs-CZ" sz="1800" dirty="0" smtClean="0"/>
              <a:t>na tvorbu ŠIK a na její naplňování (pokud bude podána žádost na Implementaci KAP II), plánované aktivity v žádostech o některé dotace musí být v souladu se ŠIK (např. </a:t>
            </a:r>
            <a:r>
              <a:rPr lang="cs-CZ" sz="1800" dirty="0"/>
              <a:t>Inkluzivní vzdělávání pro sociálně vyloučené </a:t>
            </a:r>
            <a:r>
              <a:rPr lang="cs-CZ" sz="1800" dirty="0" smtClean="0"/>
              <a:t>lokality)</a:t>
            </a:r>
            <a:br>
              <a:rPr lang="cs-CZ" sz="1800" dirty="0" smtClean="0"/>
            </a:br>
            <a:r>
              <a:rPr lang="cs-CZ" sz="1300" b="1" dirty="0" smtClean="0"/>
              <a:t/>
            </a:r>
            <a:br>
              <a:rPr lang="cs-CZ" sz="1300" b="1" dirty="0" smtClean="0"/>
            </a:br>
            <a:r>
              <a:rPr lang="cs-CZ" sz="4400" b="1" dirty="0" smtClean="0"/>
              <a:t/>
            </a:r>
            <a:br>
              <a:rPr lang="cs-CZ" sz="4400" b="1" dirty="0" smtClean="0"/>
            </a:br>
            <a:endParaRPr lang="cs-CZ" sz="4400" b="1"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5568508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4827500"/>
          </a:xfrm>
        </p:spPr>
        <p:txBody>
          <a:bodyPr>
            <a:normAutofit/>
          </a:bodyPr>
          <a:lstStyle/>
          <a:p>
            <a:pPr algn="l"/>
            <a:r>
              <a:rPr lang="cs-CZ" sz="2800" b="1" u="sng" dirty="0" smtClean="0"/>
              <a:t>Postup zpracování:</a:t>
            </a:r>
            <a:br>
              <a:rPr lang="cs-CZ" sz="2800" b="1" u="sng" dirty="0" smtClean="0"/>
            </a:br>
            <a:r>
              <a:rPr lang="cs-CZ" sz="2800" b="1" dirty="0" smtClean="0"/>
              <a:t>- analýza dle Metodiky rovných příležitostí</a:t>
            </a:r>
            <a:br>
              <a:rPr lang="cs-CZ" sz="2800" b="1" dirty="0" smtClean="0"/>
            </a:br>
            <a:r>
              <a:rPr lang="cs-CZ" sz="2800" b="1" dirty="0" smtClean="0"/>
              <a:t>- 2 pracovní skupiny – zpracování údajů a jejich vyhodnocení</a:t>
            </a:r>
            <a:br>
              <a:rPr lang="cs-CZ" sz="2800" b="1" dirty="0" smtClean="0"/>
            </a:br>
            <a:r>
              <a:rPr lang="cs-CZ" sz="2800" b="1" dirty="0" smtClean="0"/>
              <a:t>- dotazníková šetření</a:t>
            </a:r>
            <a:br>
              <a:rPr lang="cs-CZ" sz="2800" b="1" dirty="0" smtClean="0"/>
            </a:br>
            <a:r>
              <a:rPr lang="cs-CZ" sz="2800" b="1" dirty="0" smtClean="0"/>
              <a:t>- SWOT analýza</a:t>
            </a:r>
            <a:r>
              <a:rPr lang="cs-CZ" sz="2800" b="1" dirty="0"/>
              <a:t> </a:t>
            </a:r>
            <a:r>
              <a:rPr lang="cs-CZ" sz="2800" b="1" dirty="0" smtClean="0"/>
              <a:t>         strategická analýza a pokročilejší metody </a:t>
            </a:r>
            <a:r>
              <a:rPr lang="cs-CZ" sz="2000" b="1" dirty="0" smtClean="0"/>
              <a:t>(zařazení jednotlivých tezí do oblastí: politická, ekonomická, sociální, technologická, legislativní, ekologická)</a:t>
            </a:r>
            <a:r>
              <a:rPr lang="cs-CZ" sz="2000" b="1" dirty="0"/>
              <a:t> </a:t>
            </a:r>
            <a:r>
              <a:rPr lang="cs-CZ" sz="2000" b="1" dirty="0" smtClean="0"/>
              <a:t>             </a:t>
            </a:r>
            <a:r>
              <a:rPr lang="cs-CZ" sz="2800" b="1" dirty="0" smtClean="0"/>
              <a:t>rozdělení na systémové, dlouhodobé a krátkodobé</a:t>
            </a:r>
            <a:br>
              <a:rPr lang="cs-CZ" sz="2800" b="1" dirty="0" smtClean="0"/>
            </a:br>
            <a:r>
              <a:rPr lang="cs-CZ" sz="2800" b="1" dirty="0" smtClean="0"/>
              <a:t>- cíle dány k dispozici ke komentování </a:t>
            </a:r>
            <a:br>
              <a:rPr lang="cs-CZ" sz="2800" b="1" dirty="0" smtClean="0"/>
            </a:br>
            <a:r>
              <a:rPr lang="cs-CZ" sz="2800" b="1" dirty="0" smtClean="0"/>
              <a:t/>
            </a:r>
            <a:br>
              <a:rPr lang="cs-CZ" sz="2800" b="1" dirty="0" smtClean="0"/>
            </a:br>
            <a:endParaRPr lang="cs-CZ" sz="2800" b="1"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cxnSp>
        <p:nvCxnSpPr>
          <p:cNvPr id="4" name="Přímá spojnice 3"/>
          <p:cNvCxnSpPr/>
          <p:nvPr/>
        </p:nvCxnSpPr>
        <p:spPr>
          <a:xfrm>
            <a:off x="3867150" y="3562350"/>
            <a:ext cx="619125" cy="0"/>
          </a:xfrm>
          <a:prstGeom prst="line">
            <a:avLst/>
          </a:prstGeom>
          <a:ln>
            <a:headEnd type="none"/>
            <a:tailEnd type="stealth"/>
          </a:ln>
        </p:spPr>
        <p:style>
          <a:lnRef idx="1">
            <a:schemeClr val="accent1"/>
          </a:lnRef>
          <a:fillRef idx="0">
            <a:schemeClr val="accent1"/>
          </a:fillRef>
          <a:effectRef idx="0">
            <a:schemeClr val="accent1"/>
          </a:effectRef>
          <a:fontRef idx="minor">
            <a:schemeClr val="tx1"/>
          </a:fontRef>
        </p:style>
      </p:cxnSp>
      <p:cxnSp>
        <p:nvCxnSpPr>
          <p:cNvPr id="6" name="Přímá spojnice 5"/>
          <p:cNvCxnSpPr/>
          <p:nvPr/>
        </p:nvCxnSpPr>
        <p:spPr>
          <a:xfrm>
            <a:off x="3971925" y="4210050"/>
            <a:ext cx="619125" cy="0"/>
          </a:xfrm>
          <a:prstGeom prst="line">
            <a:avLst/>
          </a:prstGeom>
          <a:ln>
            <a:headEnd type="none"/>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2823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523999" y="1122363"/>
            <a:ext cx="9282545" cy="5353252"/>
          </a:xfrm>
        </p:spPr>
        <p:txBody>
          <a:bodyPr anchor="t">
            <a:normAutofit fontScale="90000"/>
          </a:bodyPr>
          <a:lstStyle/>
          <a:p>
            <a:pPr algn="l"/>
            <a:r>
              <a:rPr lang="cs-CZ" sz="1600" b="1" dirty="0" smtClean="0"/>
              <a:t>STRUKTURA DOKUMENTU</a:t>
            </a:r>
            <a:br>
              <a:rPr lang="cs-CZ" sz="1600" b="1" dirty="0" smtClean="0"/>
            </a:br>
            <a:r>
              <a:rPr lang="cs-CZ" sz="1600" b="1" dirty="0"/>
              <a:t/>
            </a:r>
            <a:br>
              <a:rPr lang="cs-CZ" sz="1600" b="1" dirty="0"/>
            </a:br>
            <a:r>
              <a:rPr lang="cs-CZ" sz="1600" b="1" dirty="0" smtClean="0"/>
              <a:t>		úvod</a:t>
            </a:r>
            <a:br>
              <a:rPr lang="cs-CZ" sz="1600" b="1" dirty="0" smtClean="0"/>
            </a:br>
            <a:r>
              <a:rPr lang="cs-CZ" sz="1600" b="1" dirty="0"/>
              <a:t>	</a:t>
            </a:r>
            <a:r>
              <a:rPr lang="cs-CZ" sz="1600" b="1" dirty="0" smtClean="0"/>
              <a:t>	vstupní analýza</a:t>
            </a:r>
            <a:br>
              <a:rPr lang="cs-CZ" sz="1600" b="1" dirty="0" smtClean="0"/>
            </a:br>
            <a:r>
              <a:rPr lang="cs-CZ" sz="1600" b="1" dirty="0"/>
              <a:t>	</a:t>
            </a:r>
            <a:r>
              <a:rPr lang="cs-CZ" sz="1600" b="1" dirty="0" smtClean="0"/>
              <a:t>		vznik analýzy – popis postupu</a:t>
            </a:r>
            <a:br>
              <a:rPr lang="cs-CZ" sz="1600" b="1" dirty="0" smtClean="0"/>
            </a:br>
            <a:r>
              <a:rPr lang="cs-CZ" sz="1600" b="1" dirty="0" smtClean="0"/>
              <a:t>			Karlovarský kraj – krátký popis</a:t>
            </a:r>
            <a:br>
              <a:rPr lang="cs-CZ" sz="1600" b="1" dirty="0" smtClean="0"/>
            </a:br>
            <a:r>
              <a:rPr lang="cs-CZ" sz="1600" b="1" dirty="0"/>
              <a:t>	</a:t>
            </a:r>
            <a:r>
              <a:rPr lang="cs-CZ" sz="1600" b="1" dirty="0" smtClean="0"/>
              <a:t>		demografické údaje – statistiky ČSÚ – počty obyvatel v určitých </a:t>
            </a:r>
            <a:r>
              <a:rPr lang="cs-CZ" sz="1600" b="1" dirty="0"/>
              <a:t>v</a:t>
            </a:r>
            <a:r>
              <a:rPr lang="cs-CZ" sz="1600" b="1" dirty="0" smtClean="0"/>
              <a:t>ěkových 						skupinách a výhled</a:t>
            </a:r>
            <a:br>
              <a:rPr lang="cs-CZ" sz="1600" b="1" dirty="0" smtClean="0"/>
            </a:br>
            <a:r>
              <a:rPr lang="cs-CZ" sz="1600" b="1" dirty="0"/>
              <a:t>	</a:t>
            </a:r>
            <a:r>
              <a:rPr lang="cs-CZ" sz="1600" b="1" dirty="0" smtClean="0"/>
              <a:t>		vzdělávací soustava v KK – počty MŠ, ZŠ, SŠ a dalších</a:t>
            </a:r>
            <a:br>
              <a:rPr lang="cs-CZ" sz="1600" b="1" dirty="0" smtClean="0"/>
            </a:br>
            <a:r>
              <a:rPr lang="cs-CZ" sz="1600" b="1" dirty="0"/>
              <a:t>	</a:t>
            </a:r>
            <a:r>
              <a:rPr lang="cs-CZ" sz="1600" b="1" dirty="0" smtClean="0"/>
              <a:t>		mateřské školy – jednotlivé údaje dle Metodiky</a:t>
            </a:r>
            <a:br>
              <a:rPr lang="cs-CZ" sz="1600" b="1" dirty="0" smtClean="0"/>
            </a:br>
            <a:r>
              <a:rPr lang="cs-CZ" sz="1600" b="1" dirty="0"/>
              <a:t>	</a:t>
            </a:r>
            <a:r>
              <a:rPr lang="cs-CZ" sz="1600" b="1" dirty="0" smtClean="0"/>
              <a:t>		základní školy</a:t>
            </a:r>
            <a:r>
              <a:rPr lang="cs-CZ" sz="1600" b="1" dirty="0"/>
              <a:t> – jednotlivé údaje dle Metodiky</a:t>
            </a:r>
            <a:r>
              <a:rPr lang="cs-CZ" sz="1600" b="1" dirty="0" smtClean="0"/>
              <a:t/>
            </a:r>
            <a:br>
              <a:rPr lang="cs-CZ" sz="1600" b="1" dirty="0" smtClean="0"/>
            </a:br>
            <a:r>
              <a:rPr lang="cs-CZ" sz="1600" b="1" dirty="0"/>
              <a:t>	</a:t>
            </a:r>
            <a:r>
              <a:rPr lang="cs-CZ" sz="1600" b="1" dirty="0" smtClean="0"/>
              <a:t>		střední školy</a:t>
            </a:r>
            <a:r>
              <a:rPr lang="cs-CZ" sz="1600" b="1" dirty="0"/>
              <a:t> – jednotlivé údaje dle </a:t>
            </a:r>
            <a:r>
              <a:rPr lang="cs-CZ" sz="1600" b="1" dirty="0" smtClean="0"/>
              <a:t>Metodiky</a:t>
            </a:r>
            <a:br>
              <a:rPr lang="cs-CZ" sz="1600" b="1" dirty="0" smtClean="0"/>
            </a:br>
            <a:r>
              <a:rPr lang="cs-CZ" sz="1600" b="1" dirty="0"/>
              <a:t>	</a:t>
            </a:r>
            <a:r>
              <a:rPr lang="cs-CZ" sz="1600" b="1" dirty="0" smtClean="0"/>
              <a:t>		další relevantní statistické údaje – např. AP, nezletilí uchazeči o zaměstnání, čerpání 					šablon školami, statistiky PPP, SPC a SVP, platy učitelů atd.</a:t>
            </a:r>
            <a:br>
              <a:rPr lang="cs-CZ" sz="1600" b="1" dirty="0" smtClean="0"/>
            </a:br>
            <a:r>
              <a:rPr lang="cs-CZ" sz="1600" b="1" dirty="0"/>
              <a:t>	</a:t>
            </a:r>
            <a:r>
              <a:rPr lang="cs-CZ" sz="1600" b="1" dirty="0" smtClean="0"/>
              <a:t>	strategická část</a:t>
            </a:r>
            <a:br>
              <a:rPr lang="cs-CZ" sz="1600" b="1" dirty="0" smtClean="0"/>
            </a:br>
            <a:r>
              <a:rPr lang="cs-CZ" sz="1600" b="1" dirty="0"/>
              <a:t>	</a:t>
            </a:r>
            <a:r>
              <a:rPr lang="cs-CZ" sz="1600" b="1" dirty="0" smtClean="0"/>
              <a:t>		uvedení do problematiky tvorby ŠIK</a:t>
            </a:r>
            <a:br>
              <a:rPr lang="cs-CZ" sz="1600" b="1" dirty="0" smtClean="0"/>
            </a:br>
            <a:r>
              <a:rPr lang="cs-CZ" sz="1600" b="1" dirty="0"/>
              <a:t>	</a:t>
            </a:r>
            <a:r>
              <a:rPr lang="cs-CZ" sz="1600" b="1" dirty="0" smtClean="0"/>
              <a:t>		cíle krátkodobé</a:t>
            </a:r>
            <a:br>
              <a:rPr lang="cs-CZ" sz="1600" b="1" dirty="0" smtClean="0"/>
            </a:br>
            <a:r>
              <a:rPr lang="cs-CZ" sz="1600" b="1" dirty="0"/>
              <a:t>	</a:t>
            </a:r>
            <a:r>
              <a:rPr lang="cs-CZ" sz="1600" b="1" dirty="0" smtClean="0"/>
              <a:t>		cíle dlouhodobé</a:t>
            </a:r>
            <a:br>
              <a:rPr lang="cs-CZ" sz="1600" b="1" dirty="0" smtClean="0"/>
            </a:br>
            <a:r>
              <a:rPr lang="cs-CZ" sz="1600" b="1" dirty="0"/>
              <a:t>	</a:t>
            </a:r>
            <a:r>
              <a:rPr lang="cs-CZ" sz="1600" b="1" dirty="0" smtClean="0"/>
              <a:t>		cíle systémové</a:t>
            </a:r>
            <a:br>
              <a:rPr lang="cs-CZ" sz="1600" b="1" dirty="0" smtClean="0"/>
            </a:br>
            <a:r>
              <a:rPr lang="cs-CZ" sz="1600" b="1" dirty="0"/>
              <a:t>	</a:t>
            </a:r>
            <a:r>
              <a:rPr lang="cs-CZ" sz="1600" b="1" dirty="0" smtClean="0"/>
              <a:t>	motivační systém</a:t>
            </a:r>
            <a:br>
              <a:rPr lang="cs-CZ" sz="1600" b="1" dirty="0" smtClean="0"/>
            </a:br>
            <a:r>
              <a:rPr lang="cs-CZ" sz="1600" b="1" dirty="0"/>
              <a:t>	</a:t>
            </a:r>
            <a:r>
              <a:rPr lang="cs-CZ" sz="1600" b="1" dirty="0" smtClean="0"/>
              <a:t>		popis možných příčin chybějící motivace</a:t>
            </a:r>
            <a:br>
              <a:rPr lang="cs-CZ" sz="1600" b="1" dirty="0" smtClean="0"/>
            </a:br>
            <a:r>
              <a:rPr lang="cs-CZ" sz="1600" b="1" dirty="0"/>
              <a:t>	</a:t>
            </a:r>
            <a:r>
              <a:rPr lang="cs-CZ" sz="1600" b="1" dirty="0" smtClean="0"/>
              <a:t>		rodiče</a:t>
            </a:r>
            <a:br>
              <a:rPr lang="cs-CZ" sz="1600" b="1" dirty="0" smtClean="0"/>
            </a:br>
            <a:r>
              <a:rPr lang="cs-CZ" sz="1600" b="1" dirty="0"/>
              <a:t>	</a:t>
            </a:r>
            <a:r>
              <a:rPr lang="cs-CZ" sz="1600" b="1" dirty="0" smtClean="0"/>
              <a:t>		dítě, žák</a:t>
            </a:r>
            <a:br>
              <a:rPr lang="cs-CZ" sz="1600" b="1" dirty="0" smtClean="0"/>
            </a:br>
            <a:r>
              <a:rPr lang="cs-CZ" sz="1600" b="1" dirty="0"/>
              <a:t>	</a:t>
            </a:r>
            <a:r>
              <a:rPr lang="cs-CZ" sz="1600" b="1" dirty="0" smtClean="0"/>
              <a:t>		učitel</a:t>
            </a:r>
            <a:br>
              <a:rPr lang="cs-CZ" sz="1600" b="1" dirty="0" smtClean="0"/>
            </a:br>
            <a:r>
              <a:rPr lang="cs-CZ" sz="1600" b="1" dirty="0"/>
              <a:t>	</a:t>
            </a:r>
            <a:r>
              <a:rPr lang="cs-CZ" sz="1600" b="1" dirty="0" smtClean="0"/>
              <a:t>	kdo se na tvorbě ŠIK podílel</a:t>
            </a:r>
            <a:br>
              <a:rPr lang="cs-CZ" sz="1600" b="1" dirty="0" smtClean="0"/>
            </a:br>
            <a:r>
              <a:rPr lang="cs-CZ" sz="1600" b="1" dirty="0"/>
              <a:t/>
            </a:r>
            <a:br>
              <a:rPr lang="cs-CZ" sz="1600" b="1" dirty="0"/>
            </a:br>
            <a:r>
              <a:rPr lang="cs-CZ" sz="1600" b="1" dirty="0"/>
              <a:t/>
            </a:r>
            <a:br>
              <a:rPr lang="cs-CZ" sz="1600" b="1" dirty="0"/>
            </a:br>
            <a:r>
              <a:rPr lang="cs-CZ" sz="1600" b="1" dirty="0" smtClean="0"/>
              <a:t/>
            </a:r>
            <a:br>
              <a:rPr lang="cs-CZ" sz="1600" b="1" dirty="0" smtClean="0"/>
            </a:br>
            <a:r>
              <a:rPr lang="cs-CZ" sz="1600" b="1" dirty="0"/>
              <a:t/>
            </a:r>
            <a:br>
              <a:rPr lang="cs-CZ" sz="1600" b="1" dirty="0"/>
            </a:br>
            <a:r>
              <a:rPr lang="cs-CZ" sz="1600" b="1" dirty="0" smtClean="0"/>
              <a:t/>
            </a:r>
            <a:br>
              <a:rPr lang="cs-CZ" sz="1600" b="1" dirty="0" smtClean="0"/>
            </a:br>
            <a:r>
              <a:rPr lang="cs-CZ" sz="1600" b="1" dirty="0"/>
              <a:t/>
            </a:r>
            <a:br>
              <a:rPr lang="cs-CZ" sz="1600" b="1" dirty="0"/>
            </a:br>
            <a:r>
              <a:rPr lang="cs-CZ" sz="2400" b="1" dirty="0" smtClean="0"/>
              <a:t/>
            </a:r>
            <a:br>
              <a:rPr lang="cs-CZ" sz="2400" b="1" dirty="0" smtClean="0"/>
            </a:br>
            <a:endParaRPr lang="cs-CZ" sz="2400" b="1"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36168123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4827500"/>
          </a:xfrm>
        </p:spPr>
        <p:txBody>
          <a:bodyPr anchor="t">
            <a:normAutofit fontScale="90000"/>
          </a:bodyPr>
          <a:lstStyle/>
          <a:p>
            <a:pPr algn="l"/>
            <a:r>
              <a:rPr lang="cs-CZ" sz="2400" b="1" dirty="0" smtClean="0"/>
              <a:t>SWOT ANALÝZA – str. 77 až 78</a:t>
            </a:r>
            <a:br>
              <a:rPr lang="cs-CZ" sz="2400" b="1" dirty="0" smtClean="0"/>
            </a:br>
            <a:r>
              <a:rPr lang="cs-CZ" sz="2400" b="1" dirty="0" smtClean="0"/>
              <a:t/>
            </a:r>
            <a:br>
              <a:rPr lang="cs-CZ" sz="2400" b="1" dirty="0" smtClean="0"/>
            </a:br>
            <a:r>
              <a:rPr lang="cs-CZ" sz="2400" b="1" dirty="0" smtClean="0">
                <a:solidFill>
                  <a:schemeClr val="accent1">
                    <a:lumMod val="75000"/>
                  </a:schemeClr>
                </a:solidFill>
              </a:rPr>
              <a:t>SILNÉ STRÁNKY</a:t>
            </a:r>
            <a:br>
              <a:rPr lang="cs-CZ" sz="2400" b="1" dirty="0" smtClean="0">
                <a:solidFill>
                  <a:schemeClr val="accent1">
                    <a:lumMod val="75000"/>
                  </a:schemeClr>
                </a:solidFill>
              </a:rPr>
            </a:br>
            <a:r>
              <a:rPr lang="cs-CZ" sz="1800" b="1" dirty="0" smtClean="0"/>
              <a:t>- otevřenost PPP, SPC k intenzivnější spolupráci se školami</a:t>
            </a:r>
            <a:br>
              <a:rPr lang="cs-CZ" sz="1800" b="1" dirty="0" smtClean="0"/>
            </a:br>
            <a:r>
              <a:rPr lang="cs-CZ" sz="1800" b="1" dirty="0" smtClean="0"/>
              <a:t>- dostupná nabídka zdrojů a inspirací inkluzivního vzdělávání</a:t>
            </a:r>
            <a:br>
              <a:rPr lang="cs-CZ" sz="1800" b="1" dirty="0" smtClean="0"/>
            </a:br>
            <a:r>
              <a:rPr lang="cs-CZ" sz="1800" b="1" dirty="0" smtClean="0"/>
              <a:t>- vyšší podíl mladších dětí, které snáze přijímají znevýhodnění jako součást svého okolí</a:t>
            </a:r>
            <a:r>
              <a:rPr lang="cs-CZ" sz="1800" b="1" dirty="0"/>
              <a:t/>
            </a:r>
            <a:br>
              <a:rPr lang="cs-CZ" sz="1800" b="1" dirty="0"/>
            </a:br>
            <a:r>
              <a:rPr lang="cs-CZ" sz="1800" b="1" dirty="0" smtClean="0"/>
              <a:t>- mentální a morální připravenost části společnosti na uplatnění rovných příležitostí ve vzdělávání</a:t>
            </a:r>
            <a:br>
              <a:rPr lang="cs-CZ" sz="1800" b="1" dirty="0" smtClean="0"/>
            </a:br>
            <a:r>
              <a:rPr lang="cs-CZ" sz="1800" b="1" dirty="0" smtClean="0"/>
              <a:t>- rostoucí počet dětí a žáků se SVP integrovaných do běžných tříd</a:t>
            </a:r>
            <a:br>
              <a:rPr lang="cs-CZ" sz="1800" b="1" dirty="0" smtClean="0"/>
            </a:br>
            <a:r>
              <a:rPr lang="cs-CZ" sz="1800" b="1" dirty="0" smtClean="0"/>
              <a:t>- optimální zastoupení speciálních škol (dle § 16 odst. 9 </a:t>
            </a:r>
            <a:r>
              <a:rPr lang="cs-CZ" sz="1800" b="1" dirty="0" err="1" smtClean="0"/>
              <a:t>šk</a:t>
            </a:r>
            <a:r>
              <a:rPr lang="cs-CZ" sz="1800" b="1" dirty="0" smtClean="0"/>
              <a:t>. zák.) pro děti a žáky se SVP</a:t>
            </a:r>
            <a:br>
              <a:rPr lang="cs-CZ" sz="1800" b="1" dirty="0" smtClean="0"/>
            </a:br>
            <a:r>
              <a:rPr lang="cs-CZ" sz="1800" b="1" dirty="0" smtClean="0"/>
              <a:t>- rostoucí počet AP ve třídách</a:t>
            </a:r>
            <a:br>
              <a:rPr lang="cs-CZ" sz="1800" b="1" dirty="0" smtClean="0"/>
            </a:br>
            <a:r>
              <a:rPr lang="cs-CZ" sz="1800" b="1" dirty="0" smtClean="0"/>
              <a:t>- možnost snížit počet dětí a žáků ve třídě, pokud se ve třídě nachází žák se SVP s příslušným stupněm PO</a:t>
            </a:r>
            <a:br>
              <a:rPr lang="cs-CZ" sz="1800" b="1" dirty="0" smtClean="0"/>
            </a:br>
            <a:r>
              <a:rPr lang="cs-CZ" sz="1800" b="1" dirty="0" smtClean="0"/>
              <a:t>- zakotvení povinnosti pro PP přistupovat k žákům individuálně</a:t>
            </a:r>
            <a:br>
              <a:rPr lang="cs-CZ" sz="1800" b="1" dirty="0" smtClean="0"/>
            </a:br>
            <a:r>
              <a:rPr lang="cs-CZ" sz="1800" b="1" dirty="0" smtClean="0"/>
              <a:t>- široká nabídka škol pro děti a žáky se SVP</a:t>
            </a:r>
            <a:br>
              <a:rPr lang="cs-CZ" sz="1800" b="1" dirty="0" smtClean="0"/>
            </a:br>
            <a:r>
              <a:rPr lang="cs-CZ" sz="1800" b="1" dirty="0" smtClean="0"/>
              <a:t>- dostupné finanční zdroje na rozvoj rovných příležitostí ve vzdělávání</a:t>
            </a:r>
            <a:br>
              <a:rPr lang="cs-CZ" sz="1800" b="1" dirty="0" smtClean="0"/>
            </a:br>
            <a:r>
              <a:rPr lang="cs-CZ" sz="1800" b="1" dirty="0" smtClean="0"/>
              <a:t>- příznivý vliv dětí a žáků se SVP ve třídě na sociální klima třídy</a:t>
            </a:r>
            <a:br>
              <a:rPr lang="cs-CZ" sz="1800" b="1" dirty="0" smtClean="0"/>
            </a:br>
            <a:r>
              <a:rPr lang="cs-CZ" sz="1600" b="1" dirty="0"/>
              <a:t/>
            </a:r>
            <a:br>
              <a:rPr lang="cs-CZ" sz="1600" b="1" dirty="0"/>
            </a:br>
            <a:r>
              <a:rPr lang="cs-CZ" sz="1600" b="1" dirty="0" smtClean="0"/>
              <a:t/>
            </a:r>
            <a:br>
              <a:rPr lang="cs-CZ" sz="1600" b="1" dirty="0" smtClean="0"/>
            </a:br>
            <a:r>
              <a:rPr lang="cs-CZ" sz="1600" b="1" dirty="0"/>
              <a:t/>
            </a:r>
            <a:br>
              <a:rPr lang="cs-CZ" sz="1600" b="1" dirty="0"/>
            </a:br>
            <a:r>
              <a:rPr lang="cs-CZ" sz="1600" b="1" dirty="0" smtClean="0"/>
              <a:t/>
            </a:r>
            <a:br>
              <a:rPr lang="cs-CZ" sz="1600" b="1" dirty="0" smtClean="0"/>
            </a:br>
            <a:r>
              <a:rPr lang="cs-CZ" sz="1600" b="1" dirty="0"/>
              <a:t/>
            </a:r>
            <a:br>
              <a:rPr lang="cs-CZ" sz="1600" b="1" dirty="0"/>
            </a:br>
            <a:r>
              <a:rPr lang="cs-CZ" sz="2400" b="1" dirty="0" smtClean="0"/>
              <a:t/>
            </a:r>
            <a:br>
              <a:rPr lang="cs-CZ" sz="2400" b="1" dirty="0" smtClean="0"/>
            </a:br>
            <a:endParaRPr lang="cs-CZ" sz="2400" b="1"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2467437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471354" y="1076326"/>
            <a:ext cx="10124902" cy="5100030"/>
          </a:xfrm>
        </p:spPr>
        <p:txBody>
          <a:bodyPr anchor="t">
            <a:normAutofit fontScale="90000"/>
          </a:bodyPr>
          <a:lstStyle/>
          <a:p>
            <a:pPr algn="l"/>
            <a:r>
              <a:rPr lang="cs-CZ" sz="2400" b="1" dirty="0"/>
              <a:t>SWOT </a:t>
            </a:r>
            <a:r>
              <a:rPr lang="cs-CZ" sz="2400" b="1" dirty="0" smtClean="0"/>
              <a:t>ANALÝZA</a:t>
            </a:r>
            <a:r>
              <a:rPr lang="cs-CZ" sz="2400" b="1" dirty="0"/>
              <a:t> </a:t>
            </a:r>
            <a:r>
              <a:rPr lang="cs-CZ" sz="2400" b="1" dirty="0" smtClean="0"/>
              <a:t>- str</a:t>
            </a:r>
            <a:r>
              <a:rPr lang="cs-CZ" sz="2400" b="1" dirty="0"/>
              <a:t>. 77 až 78</a:t>
            </a:r>
            <a:br>
              <a:rPr lang="cs-CZ" sz="2400" b="1" dirty="0"/>
            </a:br>
            <a:r>
              <a:rPr lang="cs-CZ" sz="2400" b="1" dirty="0"/>
              <a:t/>
            </a:r>
            <a:br>
              <a:rPr lang="cs-CZ" sz="2400" b="1" dirty="0"/>
            </a:br>
            <a:r>
              <a:rPr lang="cs-CZ" sz="2400" b="1" dirty="0" smtClean="0">
                <a:solidFill>
                  <a:schemeClr val="accent1">
                    <a:lumMod val="75000"/>
                  </a:schemeClr>
                </a:solidFill>
              </a:rPr>
              <a:t>PŘÍLEŽITOSTI</a:t>
            </a:r>
            <a:r>
              <a:rPr lang="cs-CZ" sz="2400" b="1" dirty="0" smtClean="0"/>
              <a:t/>
            </a:r>
            <a:br>
              <a:rPr lang="cs-CZ" sz="2400" b="1" dirty="0" smtClean="0"/>
            </a:br>
            <a:r>
              <a:rPr lang="cs-CZ" sz="1600" b="1" dirty="0"/>
              <a:t/>
            </a:r>
            <a:br>
              <a:rPr lang="cs-CZ" sz="1600" b="1" dirty="0"/>
            </a:br>
            <a:r>
              <a:rPr lang="cs-CZ" sz="1600" b="1" dirty="0" smtClean="0"/>
              <a:t>- možnost </a:t>
            </a:r>
            <a:r>
              <a:rPr lang="cs-CZ" sz="1600" b="1" dirty="0"/>
              <a:t>čerpání finančních prostředků ze zdrojů EU</a:t>
            </a:r>
            <a:r>
              <a:rPr lang="cs-CZ" sz="1600" b="1" dirty="0" smtClean="0"/>
              <a:t/>
            </a:r>
            <a:br>
              <a:rPr lang="cs-CZ" sz="1600" b="1" dirty="0" smtClean="0"/>
            </a:br>
            <a:r>
              <a:rPr lang="cs-CZ" sz="1600" b="1" dirty="0" smtClean="0"/>
              <a:t>- podpora vytvoření mezirezortní spolupráce (sociální, zdravotnictví, školství a ÚP)</a:t>
            </a:r>
            <a:br>
              <a:rPr lang="cs-CZ" sz="1600" b="1" dirty="0" smtClean="0"/>
            </a:br>
            <a:r>
              <a:rPr lang="cs-CZ" sz="1600" b="1" dirty="0" smtClean="0"/>
              <a:t>- zlepšení podmínek pro zvýšení kvalifikace PP zejména v oblasti rovných příležitostí</a:t>
            </a:r>
            <a:br>
              <a:rPr lang="cs-CZ" sz="1600" b="1" dirty="0" smtClean="0"/>
            </a:br>
            <a:r>
              <a:rPr lang="cs-CZ" sz="1600" b="1" dirty="0" smtClean="0"/>
              <a:t>- podpora začínajícím PP v oblasti rovných příležitostí</a:t>
            </a:r>
            <a:br>
              <a:rPr lang="cs-CZ" sz="1600" b="1" dirty="0" smtClean="0"/>
            </a:br>
            <a:r>
              <a:rPr lang="cs-CZ" sz="1600" b="1" dirty="0" smtClean="0"/>
              <a:t>- umožnit začlenění dítěte a žáka se SVP do běžné společnosti již v útlém věku</a:t>
            </a:r>
            <a:br>
              <a:rPr lang="cs-CZ" sz="1600" b="1" dirty="0" smtClean="0"/>
            </a:br>
            <a:r>
              <a:rPr lang="cs-CZ" sz="1600" b="1" dirty="0" smtClean="0"/>
              <a:t>- vybudování fungující a soustavné spolupráce mezi vzdělávacími institucemi</a:t>
            </a:r>
            <a:br>
              <a:rPr lang="cs-CZ" sz="1600" b="1" dirty="0" smtClean="0"/>
            </a:br>
            <a:r>
              <a:rPr lang="cs-CZ" sz="1600" b="1" dirty="0" smtClean="0"/>
              <a:t>- rozvoj nových metod a forem výuky v oblasti rovných příležitostí ve vzdělávání</a:t>
            </a:r>
            <a:br>
              <a:rPr lang="cs-CZ" sz="1600" b="1" dirty="0" smtClean="0"/>
            </a:br>
            <a:r>
              <a:rPr lang="cs-CZ" sz="1600" b="1" dirty="0" smtClean="0"/>
              <a:t>- osvěta o uplatňování rovných příležitostí ve vzdělávání ve školách</a:t>
            </a:r>
            <a:br>
              <a:rPr lang="cs-CZ" sz="1600" b="1" dirty="0" smtClean="0"/>
            </a:br>
            <a:r>
              <a:rPr lang="cs-CZ" sz="1600" b="1" dirty="0" smtClean="0"/>
              <a:t>- rozvoj stávající spolupráce se AP</a:t>
            </a:r>
            <a:br>
              <a:rPr lang="cs-CZ" sz="1600" b="1" dirty="0" smtClean="0"/>
            </a:br>
            <a:r>
              <a:rPr lang="cs-CZ" sz="1600" b="1" dirty="0" smtClean="0"/>
              <a:t>- podpora sdílení příkladů dobré praxe, supervize, stáže, náslechy na školách (běžná škola X speciální škola)</a:t>
            </a:r>
            <a:br>
              <a:rPr lang="cs-CZ" sz="1600" b="1" dirty="0" smtClean="0"/>
            </a:br>
            <a:r>
              <a:rPr lang="cs-CZ" sz="1600" b="1" dirty="0" smtClean="0"/>
              <a:t>- zaměření na individuální potřeby (problémy) jednotlivce</a:t>
            </a:r>
            <a:br>
              <a:rPr lang="cs-CZ" sz="1600" b="1" dirty="0" smtClean="0"/>
            </a:br>
            <a:r>
              <a:rPr lang="cs-CZ" sz="1600" b="1" dirty="0" smtClean="0"/>
              <a:t>- zlepšení komunikace mezi PP, dětmi a žáky se SVP a jejich ZZ</a:t>
            </a:r>
            <a:br>
              <a:rPr lang="cs-CZ" sz="1600" b="1" dirty="0" smtClean="0"/>
            </a:br>
            <a:r>
              <a:rPr lang="cs-CZ" sz="1600" b="1" dirty="0" smtClean="0"/>
              <a:t>- pokračování v modernizaci škol – zajištění bezbariérovosti</a:t>
            </a:r>
            <a:br>
              <a:rPr lang="cs-CZ" sz="1600" b="1" dirty="0" smtClean="0"/>
            </a:br>
            <a:r>
              <a:rPr lang="cs-CZ" sz="1600" b="1" dirty="0" smtClean="0"/>
              <a:t>- podpora rozvoje škol jako komunitního centra obce</a:t>
            </a:r>
            <a:br>
              <a:rPr lang="cs-CZ" sz="1600" b="1" dirty="0" smtClean="0"/>
            </a:br>
            <a:r>
              <a:rPr lang="cs-CZ" sz="1600" b="1" dirty="0" smtClean="0"/>
              <a:t>- zvýšení zájmu o nadané děti a žáky</a:t>
            </a:r>
            <a:br>
              <a:rPr lang="cs-CZ" sz="1600" b="1" dirty="0" smtClean="0"/>
            </a:br>
            <a:r>
              <a:rPr lang="cs-CZ" sz="1600" b="1" dirty="0" smtClean="0"/>
              <a:t>- zvýšit osvětu o rovných příležitostech ve vzdělávání veřejnosti</a:t>
            </a:r>
            <a:br>
              <a:rPr lang="cs-CZ" sz="1600" b="1" dirty="0" smtClean="0"/>
            </a:br>
            <a:r>
              <a:rPr lang="cs-CZ" sz="1600" b="1" dirty="0" smtClean="0"/>
              <a:t>- podpora rozvoje poradenských služeb i pro ZZ dětí se SVP</a:t>
            </a:r>
            <a:br>
              <a:rPr lang="cs-CZ" sz="1600" b="1" dirty="0" smtClean="0"/>
            </a:br>
            <a:r>
              <a:rPr lang="cs-CZ" sz="1600" b="1" dirty="0" smtClean="0"/>
              <a:t>- rozvoj programů pro děti a žáky se SVP na zklidnění – např. jóga, relaxace…</a:t>
            </a:r>
            <a:r>
              <a:rPr lang="cs-CZ" sz="1600" b="1" dirty="0"/>
              <a:t/>
            </a:r>
            <a:br>
              <a:rPr lang="cs-CZ" sz="1600" b="1" dirty="0"/>
            </a:br>
            <a:r>
              <a:rPr lang="cs-CZ" sz="1600" b="1" dirty="0" smtClean="0"/>
              <a:t>- podpora dítěte a žáka se SVP v oblastech, kde je úspěšné</a:t>
            </a:r>
            <a:br>
              <a:rPr lang="cs-CZ" sz="1600" b="1" dirty="0" smtClean="0"/>
            </a:br>
            <a:r>
              <a:rPr lang="cs-CZ" sz="1600" b="1" dirty="0" smtClean="0"/>
              <a:t>- podpora zvyšování samostatnosti dětí a žáků se SVP jejich začleněním do běžných tříd</a:t>
            </a:r>
            <a:br>
              <a:rPr lang="cs-CZ" sz="1600" b="1" dirty="0" smtClean="0"/>
            </a:br>
            <a:endParaRPr lang="cs-CZ" sz="2400" b="1"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34213570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471354" y="1076326"/>
            <a:ext cx="10124902" cy="5100030"/>
          </a:xfrm>
        </p:spPr>
        <p:txBody>
          <a:bodyPr anchor="t">
            <a:normAutofit fontScale="90000"/>
          </a:bodyPr>
          <a:lstStyle/>
          <a:p>
            <a:pPr algn="l"/>
            <a:r>
              <a:rPr lang="cs-CZ" sz="2400" b="1" dirty="0"/>
              <a:t>SWOT </a:t>
            </a:r>
            <a:r>
              <a:rPr lang="cs-CZ" sz="2400" b="1" dirty="0" smtClean="0"/>
              <a:t>ANALÝZA</a:t>
            </a:r>
            <a:r>
              <a:rPr lang="cs-CZ" sz="2400" b="1" dirty="0"/>
              <a:t> </a:t>
            </a:r>
            <a:r>
              <a:rPr lang="cs-CZ" sz="2400" b="1" dirty="0" smtClean="0"/>
              <a:t>- str</a:t>
            </a:r>
            <a:r>
              <a:rPr lang="cs-CZ" sz="2400" b="1" dirty="0"/>
              <a:t>. 77 až 78</a:t>
            </a:r>
            <a:br>
              <a:rPr lang="cs-CZ" sz="2400" b="1" dirty="0"/>
            </a:br>
            <a:r>
              <a:rPr lang="cs-CZ" sz="2400" b="1" dirty="0"/>
              <a:t/>
            </a:r>
            <a:br>
              <a:rPr lang="cs-CZ" sz="2400" b="1" dirty="0"/>
            </a:br>
            <a:r>
              <a:rPr lang="cs-CZ" sz="2400" b="1" dirty="0" smtClean="0">
                <a:solidFill>
                  <a:schemeClr val="accent1">
                    <a:lumMod val="75000"/>
                  </a:schemeClr>
                </a:solidFill>
              </a:rPr>
              <a:t>SLABÉ STRÁNKY</a:t>
            </a:r>
            <a:r>
              <a:rPr lang="cs-CZ" sz="2400" b="1" dirty="0" smtClean="0"/>
              <a:t/>
            </a:r>
            <a:br>
              <a:rPr lang="cs-CZ" sz="2400" b="1" dirty="0" smtClean="0"/>
            </a:br>
            <a:r>
              <a:rPr lang="cs-CZ" sz="1600" b="1" dirty="0"/>
              <a:t/>
            </a:r>
            <a:br>
              <a:rPr lang="cs-CZ" sz="1600" b="1" dirty="0"/>
            </a:br>
            <a:r>
              <a:rPr lang="cs-CZ" sz="1600" b="1" dirty="0" smtClean="0"/>
              <a:t>- přetíženost odborných pracovišť (PPP, SPC)</a:t>
            </a:r>
            <a:br>
              <a:rPr lang="cs-CZ" sz="1600" b="1" dirty="0" smtClean="0"/>
            </a:br>
            <a:r>
              <a:rPr lang="cs-CZ" sz="1600" b="1" dirty="0" smtClean="0"/>
              <a:t>- nadměrná administrativa spojená s uplatňováním rovných příležitostí ve vzdělávání</a:t>
            </a:r>
            <a:br>
              <a:rPr lang="cs-CZ" sz="1600" b="1" dirty="0" smtClean="0"/>
            </a:br>
            <a:r>
              <a:rPr lang="cs-CZ" sz="1600" b="1" dirty="0" smtClean="0"/>
              <a:t>- nedostatečné sdílení zkušeností na jednotlivých úrovních (VP, vedení škol, </a:t>
            </a:r>
            <a:r>
              <a:rPr lang="cs-CZ" sz="1600" b="1" dirty="0" err="1" smtClean="0"/>
              <a:t>spec.pedag</a:t>
            </a:r>
            <a:r>
              <a:rPr lang="cs-CZ" sz="1600" b="1" dirty="0" smtClean="0"/>
              <a:t>….)</a:t>
            </a:r>
            <a:br>
              <a:rPr lang="cs-CZ" sz="1600" b="1" dirty="0" smtClean="0"/>
            </a:br>
            <a:r>
              <a:rPr lang="cs-CZ" sz="1600" b="1" dirty="0" smtClean="0"/>
              <a:t>- větší příliv dětí a žáků s náročnějšími SVP do běžných škol</a:t>
            </a:r>
            <a:br>
              <a:rPr lang="cs-CZ" sz="1600" b="1" dirty="0" smtClean="0"/>
            </a:br>
            <a:r>
              <a:rPr lang="cs-CZ" sz="1600" b="1" dirty="0" smtClean="0"/>
              <a:t>- problém s uvolněním PP na školení v době výuky (nedostatek PP na zajištění suplování)</a:t>
            </a:r>
            <a:br>
              <a:rPr lang="cs-CZ" sz="1600" b="1" dirty="0" smtClean="0"/>
            </a:br>
            <a:r>
              <a:rPr lang="cs-CZ" sz="1600" b="1" dirty="0" smtClean="0"/>
              <a:t>- nedostatek speciálních pedagogů, psychologů a AP ve školách</a:t>
            </a:r>
            <a:br>
              <a:rPr lang="cs-CZ" sz="1600" b="1" dirty="0" smtClean="0"/>
            </a:br>
            <a:r>
              <a:rPr lang="cs-CZ" sz="1600" b="1" dirty="0" smtClean="0"/>
              <a:t>- nedostatečná mezirezortní spolupráce (sociální, zdravotnictví, školství, ÚP)</a:t>
            </a:r>
            <a:br>
              <a:rPr lang="cs-CZ" sz="1600" b="1" dirty="0" smtClean="0"/>
            </a:br>
            <a:r>
              <a:rPr lang="cs-CZ" sz="1600" b="1" dirty="0" smtClean="0"/>
              <a:t>- nedostatečné finanční ohodnocení Pp v souvislosti s nárůstem povinností</a:t>
            </a:r>
            <a:br>
              <a:rPr lang="cs-CZ" sz="1600" b="1" dirty="0" smtClean="0"/>
            </a:br>
            <a:r>
              <a:rPr lang="cs-CZ" sz="1600" b="1" dirty="0" smtClean="0"/>
              <a:t>- nedostatečný prostor pro rozvoj sociálních dovedností dětí a žáků</a:t>
            </a:r>
            <a:br>
              <a:rPr lang="cs-CZ" sz="1600" b="1" dirty="0" smtClean="0"/>
            </a:br>
            <a:r>
              <a:rPr lang="cs-CZ" sz="1600" b="1" dirty="0" smtClean="0"/>
              <a:t>- neustálená legislativa (časté změny)</a:t>
            </a:r>
            <a:br>
              <a:rPr lang="cs-CZ" sz="1600" b="1" dirty="0" smtClean="0"/>
            </a:br>
            <a:r>
              <a:rPr lang="cs-CZ" sz="1600" b="1" dirty="0" smtClean="0"/>
              <a:t>- nepřipravenost PP a AP pro práci s dětmi a žáky se SVP</a:t>
            </a:r>
            <a:br>
              <a:rPr lang="cs-CZ" sz="1600" b="1" dirty="0" smtClean="0"/>
            </a:br>
            <a:r>
              <a:rPr lang="cs-CZ" sz="1600" b="1" dirty="0" smtClean="0"/>
              <a:t>- absence metodického a supervizního vedení PP i AP</a:t>
            </a:r>
            <a:br>
              <a:rPr lang="cs-CZ" sz="1600" b="1" dirty="0" smtClean="0"/>
            </a:br>
            <a:r>
              <a:rPr lang="cs-CZ" sz="1600" b="1" dirty="0" smtClean="0"/>
              <a:t>- nízké zastoupení bezbariérových škol</a:t>
            </a:r>
            <a:br>
              <a:rPr lang="cs-CZ" sz="1600" b="1" dirty="0" smtClean="0"/>
            </a:br>
            <a:r>
              <a:rPr lang="cs-CZ" sz="1600" b="1" dirty="0" smtClean="0"/>
              <a:t>- nízká angažovanost ředitelů škol v rámci inkluze</a:t>
            </a:r>
            <a:br>
              <a:rPr lang="cs-CZ" sz="1600" b="1" dirty="0" smtClean="0"/>
            </a:br>
            <a:r>
              <a:rPr lang="cs-CZ" sz="1600" b="1" dirty="0" smtClean="0"/>
              <a:t>- vysoký počet dětí a žáků ve třídě</a:t>
            </a:r>
            <a:br>
              <a:rPr lang="cs-CZ" sz="1600" b="1" dirty="0" smtClean="0"/>
            </a:br>
            <a:r>
              <a:rPr lang="cs-CZ" sz="1600" b="1" dirty="0" smtClean="0"/>
              <a:t>- převaha frontální výuky</a:t>
            </a:r>
            <a:br>
              <a:rPr lang="cs-CZ" sz="1600" b="1" dirty="0" smtClean="0"/>
            </a:br>
            <a:r>
              <a:rPr lang="cs-CZ" sz="1600" b="1" dirty="0" smtClean="0"/>
              <a:t>- absence srovnání úspěšnosti vzdělávání dětí a žáků se SVP ve speciálních a běžných školách</a:t>
            </a:r>
            <a:br>
              <a:rPr lang="cs-CZ" sz="1600" b="1" dirty="0" smtClean="0"/>
            </a:br>
            <a:r>
              <a:rPr lang="cs-CZ" sz="1600" b="1" dirty="0" smtClean="0"/>
              <a:t>- zneužívání ŠPZ v případech, které je škola kompetentní řešit sama</a:t>
            </a:r>
            <a:r>
              <a:rPr lang="cs-CZ" sz="1600" b="1" dirty="0"/>
              <a:t/>
            </a:r>
            <a:br>
              <a:rPr lang="cs-CZ" sz="1600" b="1" dirty="0"/>
            </a:br>
            <a:r>
              <a:rPr lang="cs-CZ" sz="1600" b="1" dirty="0" smtClean="0"/>
              <a:t>- neefektivní systém přidělování PO</a:t>
            </a:r>
            <a:br>
              <a:rPr lang="cs-CZ" sz="1600" b="1" dirty="0" smtClean="0"/>
            </a:br>
            <a:r>
              <a:rPr lang="cs-CZ" sz="1600" b="1" dirty="0" smtClean="0"/>
              <a:t>- vysoký průměrný věk PP</a:t>
            </a:r>
            <a:endParaRPr lang="cs-CZ" sz="2400" b="1"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41762626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471354" y="1076326"/>
            <a:ext cx="10257904" cy="5565543"/>
          </a:xfrm>
        </p:spPr>
        <p:txBody>
          <a:bodyPr anchor="t">
            <a:normAutofit fontScale="90000"/>
          </a:bodyPr>
          <a:lstStyle/>
          <a:p>
            <a:pPr algn="l"/>
            <a:r>
              <a:rPr lang="cs-CZ" sz="2400" b="1" dirty="0"/>
              <a:t>SWOT </a:t>
            </a:r>
            <a:r>
              <a:rPr lang="cs-CZ" sz="2400" b="1" dirty="0" smtClean="0"/>
              <a:t>ANALÝZA - </a:t>
            </a:r>
            <a:r>
              <a:rPr lang="cs-CZ" sz="2400" b="1" dirty="0"/>
              <a:t>str. 77 až 78</a:t>
            </a:r>
            <a:br>
              <a:rPr lang="cs-CZ" sz="2400" b="1" dirty="0"/>
            </a:br>
            <a:r>
              <a:rPr lang="cs-CZ" sz="2400" b="1" dirty="0"/>
              <a:t/>
            </a:r>
            <a:br>
              <a:rPr lang="cs-CZ" sz="2400" b="1" dirty="0"/>
            </a:br>
            <a:r>
              <a:rPr lang="cs-CZ" sz="2400" b="1" dirty="0" smtClean="0">
                <a:solidFill>
                  <a:schemeClr val="accent1">
                    <a:lumMod val="75000"/>
                  </a:schemeClr>
                </a:solidFill>
              </a:rPr>
              <a:t>HROZBY</a:t>
            </a:r>
            <a:r>
              <a:rPr lang="cs-CZ" sz="2400" b="1" dirty="0" smtClean="0"/>
              <a:t/>
            </a:r>
            <a:br>
              <a:rPr lang="cs-CZ" sz="2400" b="1" dirty="0" smtClean="0"/>
            </a:br>
            <a:r>
              <a:rPr lang="cs-CZ" sz="1600" b="1" dirty="0"/>
              <a:t/>
            </a:r>
            <a:br>
              <a:rPr lang="cs-CZ" sz="1600" b="1" dirty="0"/>
            </a:br>
            <a:r>
              <a:rPr lang="cs-CZ" sz="1600" b="1" dirty="0" smtClean="0"/>
              <a:t>-- pokračující snižování nároků na děti a žáky ve třídě = nižší vzdělanost</a:t>
            </a:r>
            <a:br>
              <a:rPr lang="cs-CZ" sz="1600" b="1" dirty="0" smtClean="0"/>
            </a:br>
            <a:r>
              <a:rPr lang="cs-CZ" sz="1600" b="1" dirty="0" smtClean="0"/>
              <a:t>- vyloučení dětí a žáků se SVP z kolektivu ostatních spolužáků</a:t>
            </a:r>
            <a:br>
              <a:rPr lang="cs-CZ" sz="1600" b="1" dirty="0" smtClean="0"/>
            </a:br>
            <a:r>
              <a:rPr lang="cs-CZ" sz="1600" b="1" dirty="0" smtClean="0"/>
              <a:t>- nedostatečná podpora PP ze strany kolegů, nadřízených, poradenských zařízení, zřizovatele….</a:t>
            </a:r>
            <a:br>
              <a:rPr lang="cs-CZ" sz="1600" b="1" dirty="0" smtClean="0"/>
            </a:br>
            <a:r>
              <a:rPr lang="cs-CZ" sz="1600" b="1" dirty="0" smtClean="0"/>
              <a:t>- striktní uplatňování společného vzdělávání za každou cenu</a:t>
            </a:r>
            <a:br>
              <a:rPr lang="cs-CZ" sz="1600" b="1" dirty="0" smtClean="0"/>
            </a:br>
            <a:r>
              <a:rPr lang="cs-CZ" sz="1600" b="1" dirty="0" smtClean="0"/>
              <a:t>- nezajištění systematického odstranění nesrovnalostí v legislativě – nárůst administrativy</a:t>
            </a:r>
            <a:br>
              <a:rPr lang="cs-CZ" sz="1600" b="1" dirty="0" smtClean="0"/>
            </a:br>
            <a:r>
              <a:rPr lang="cs-CZ" sz="1600" b="1" dirty="0" smtClean="0"/>
              <a:t>- nedostatečná depistáž nadaných dětí a žáků</a:t>
            </a:r>
            <a:br>
              <a:rPr lang="cs-CZ" sz="1600" b="1" dirty="0" smtClean="0"/>
            </a:br>
            <a:r>
              <a:rPr lang="cs-CZ" sz="1600" b="1" dirty="0" smtClean="0"/>
              <a:t>- zánik speciálních škol kvůli odlivu dětí a žáků do běžných škol</a:t>
            </a:r>
            <a:br>
              <a:rPr lang="cs-CZ" sz="1600" b="1" dirty="0" smtClean="0"/>
            </a:br>
            <a:r>
              <a:rPr lang="cs-CZ" sz="1600" b="1" dirty="0" smtClean="0"/>
              <a:t>- nezajištění dostatečného počtu odborných pracovníků a jejich následné přetěžování</a:t>
            </a:r>
            <a:br>
              <a:rPr lang="cs-CZ" sz="1600" b="1" dirty="0" smtClean="0"/>
            </a:br>
            <a:r>
              <a:rPr lang="cs-CZ" sz="1600" b="1" dirty="0" smtClean="0"/>
              <a:t>- ukončení financování aktivit ze zdrojů EU, nenavýšení normativů</a:t>
            </a:r>
            <a:br>
              <a:rPr lang="cs-CZ" sz="1600" b="1" dirty="0" smtClean="0"/>
            </a:br>
            <a:r>
              <a:rPr lang="cs-CZ" sz="1600" b="1" dirty="0" smtClean="0"/>
              <a:t>- pokračující nepřipravenost PP na práci s dětmi a žáky se SVP při absolutoriu VŠ</a:t>
            </a:r>
            <a:br>
              <a:rPr lang="cs-CZ" sz="1600" b="1" dirty="0" smtClean="0"/>
            </a:br>
            <a:r>
              <a:rPr lang="cs-CZ" sz="1600" b="1" dirty="0" smtClean="0"/>
              <a:t>- šíření dezinformací o rovných příležitostech ve vzdělávání</a:t>
            </a:r>
            <a:br>
              <a:rPr lang="cs-CZ" sz="1600" b="1" dirty="0" smtClean="0"/>
            </a:br>
            <a:r>
              <a:rPr lang="cs-CZ" sz="1600" b="1" dirty="0" smtClean="0"/>
              <a:t>- přetíženost dětí a žáků se SVP v běžných školách</a:t>
            </a:r>
            <a:br>
              <a:rPr lang="cs-CZ" sz="1600" b="1" dirty="0" smtClean="0"/>
            </a:br>
            <a:r>
              <a:rPr lang="cs-CZ" sz="1600" b="1" dirty="0" smtClean="0"/>
              <a:t>- nebezpečí navýšení rizikového chování (šikany) k dětem a žákům se SVP v běžných školách</a:t>
            </a:r>
            <a:br>
              <a:rPr lang="cs-CZ" sz="1600" b="1" dirty="0" smtClean="0"/>
            </a:br>
            <a:r>
              <a:rPr lang="cs-CZ" sz="1600" b="1" dirty="0" smtClean="0"/>
              <a:t>- snížení rozhodovací pravomoci ředitelů škol v oblasti rovných příležitostí</a:t>
            </a:r>
            <a:br>
              <a:rPr lang="cs-CZ" sz="1600" b="1" dirty="0" smtClean="0"/>
            </a:br>
            <a:r>
              <a:rPr lang="cs-CZ" sz="1600" b="1" dirty="0" smtClean="0"/>
              <a:t>- ztráta motivace všech stran (dětí, žáků, PP, ZZ) k uplatňování rovných příležitostí</a:t>
            </a:r>
            <a:br>
              <a:rPr lang="cs-CZ" sz="1600" b="1" dirty="0" smtClean="0"/>
            </a:br>
            <a:r>
              <a:rPr lang="cs-CZ" sz="1600" b="1" dirty="0" smtClean="0"/>
              <a:t>- syndrom vyhoření PP / AP</a:t>
            </a:r>
            <a:br>
              <a:rPr lang="cs-CZ" sz="1600" b="1" dirty="0" smtClean="0"/>
            </a:br>
            <a:r>
              <a:rPr lang="cs-CZ" sz="1600" b="1" dirty="0" smtClean="0"/>
              <a:t>- navýšení neobvyklých situací ve škole (ataky agrese dětí a žáků se SVP…)</a:t>
            </a:r>
            <a:br>
              <a:rPr lang="cs-CZ" sz="1600" b="1" dirty="0" smtClean="0"/>
            </a:br>
            <a:r>
              <a:rPr lang="cs-CZ" sz="1600" b="1" dirty="0" smtClean="0"/>
              <a:t>- omezení v možnostech neformálního vzdělávání (výlety, exkurze..)</a:t>
            </a:r>
            <a:br>
              <a:rPr lang="cs-CZ" sz="1600" b="1" dirty="0" smtClean="0"/>
            </a:br>
            <a:r>
              <a:rPr lang="cs-CZ" sz="1600" b="1" dirty="0" smtClean="0"/>
              <a:t>- nezapojení se ZZ – neochota, málo času</a:t>
            </a:r>
            <a:br>
              <a:rPr lang="cs-CZ" sz="1600" b="1" dirty="0" smtClean="0"/>
            </a:br>
            <a:r>
              <a:rPr lang="cs-CZ" sz="1600" b="1" dirty="0" smtClean="0"/>
              <a:t>- neuspokojení očekávání ZZ</a:t>
            </a:r>
            <a:br>
              <a:rPr lang="cs-CZ" sz="1600" b="1" dirty="0" smtClean="0"/>
            </a:br>
            <a:r>
              <a:rPr lang="cs-CZ" sz="1600" b="1" dirty="0" smtClean="0"/>
              <a:t>- nedostatek podpory dětí a žáků bez SVP</a:t>
            </a:r>
            <a:br>
              <a:rPr lang="cs-CZ" sz="1600" b="1" dirty="0" smtClean="0"/>
            </a:br>
            <a:r>
              <a:rPr lang="cs-CZ" sz="1600" b="1" dirty="0" smtClean="0"/>
              <a:t>- neochota a neschopnost PP pracovat na členění příprav na výuku dle potřeb dětí a žáků</a:t>
            </a:r>
            <a:endParaRPr lang="cs-CZ" sz="2400" b="1"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6551588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471354" y="1076326"/>
            <a:ext cx="10257904" cy="5565543"/>
          </a:xfrm>
        </p:spPr>
        <p:txBody>
          <a:bodyPr anchor="t">
            <a:normAutofit fontScale="90000"/>
          </a:bodyPr>
          <a:lstStyle/>
          <a:p>
            <a:pPr algn="l"/>
            <a:r>
              <a:rPr lang="cs-CZ" sz="2400" b="1" dirty="0"/>
              <a:t/>
            </a:r>
            <a:br>
              <a:rPr lang="cs-CZ" sz="2400" b="1" dirty="0"/>
            </a:br>
            <a:r>
              <a:rPr lang="cs-CZ" sz="2400" b="1" dirty="0" smtClean="0"/>
              <a:t>KRÁTKODOBÉ CÍLE</a:t>
            </a:r>
            <a:br>
              <a:rPr lang="cs-CZ" sz="2400" b="1" dirty="0" smtClean="0"/>
            </a:br>
            <a:r>
              <a:rPr lang="cs-CZ" sz="2400" b="1" dirty="0" smtClean="0"/>
              <a:t>- </a:t>
            </a:r>
            <a:r>
              <a:rPr lang="cs-CZ" sz="2400" dirty="0" smtClean="0"/>
              <a:t>počáteční kroky vedoucí ke splnění cílů dlouhodobých či systémových a ty, které lze splnit v kratším časovém horizontu</a:t>
            </a:r>
            <a:br>
              <a:rPr lang="cs-CZ" sz="2400" dirty="0" smtClean="0"/>
            </a:br>
            <a:r>
              <a:rPr lang="cs-CZ" sz="2400" b="1" dirty="0"/>
              <a:t/>
            </a:r>
            <a:br>
              <a:rPr lang="cs-CZ" sz="2400" b="1" dirty="0"/>
            </a:br>
            <a:r>
              <a:rPr lang="cs-CZ" sz="2400" b="1" dirty="0" smtClean="0"/>
              <a:t>DLOUHODOBÉ CÍLE</a:t>
            </a:r>
            <a:br>
              <a:rPr lang="cs-CZ" sz="2400" b="1" dirty="0" smtClean="0"/>
            </a:br>
            <a:r>
              <a:rPr lang="cs-CZ" sz="2400" b="1" dirty="0" smtClean="0"/>
              <a:t>- </a:t>
            </a:r>
            <a:r>
              <a:rPr lang="cs-CZ" sz="2400" dirty="0" smtClean="0"/>
              <a:t>svým obsahem vyžadují delší časový horizont ke splnění</a:t>
            </a:r>
            <a:br>
              <a:rPr lang="cs-CZ" sz="2400" dirty="0" smtClean="0"/>
            </a:br>
            <a:r>
              <a:rPr lang="cs-CZ" sz="2400" b="1" dirty="0"/>
              <a:t/>
            </a:r>
            <a:br>
              <a:rPr lang="cs-CZ" sz="2400" b="1" dirty="0"/>
            </a:br>
            <a:r>
              <a:rPr lang="cs-CZ" sz="2400" b="1" dirty="0" smtClean="0"/>
              <a:t>SYSTÉMOVÉ CÍLE</a:t>
            </a:r>
            <a:br>
              <a:rPr lang="cs-CZ" sz="2400" b="1" dirty="0" smtClean="0"/>
            </a:br>
            <a:r>
              <a:rPr lang="cs-CZ" sz="2400" b="1" dirty="0" smtClean="0"/>
              <a:t>- </a:t>
            </a:r>
            <a:r>
              <a:rPr lang="cs-CZ" sz="2400" dirty="0" smtClean="0"/>
              <a:t>legislativní úpravy školského zákona a dalších předpisů, kterými se řídí vzdělávání u nás</a:t>
            </a:r>
            <a:r>
              <a:rPr lang="cs-CZ" sz="2400" b="1" dirty="0" smtClean="0"/>
              <a:t/>
            </a:r>
            <a:br>
              <a:rPr lang="cs-CZ" sz="2400" b="1" dirty="0" smtClean="0"/>
            </a:br>
            <a:r>
              <a:rPr lang="cs-CZ" sz="2400" b="1" dirty="0"/>
              <a:t/>
            </a:r>
            <a:br>
              <a:rPr lang="cs-CZ" sz="2400" b="1" dirty="0"/>
            </a:br>
            <a:r>
              <a:rPr lang="cs-CZ" sz="2400" dirty="0" smtClean="0"/>
              <a:t>Podrobnosti v koncepci od str. 79 do 94.</a:t>
            </a:r>
            <a:br>
              <a:rPr lang="cs-CZ" sz="2400" dirty="0" smtClean="0"/>
            </a:br>
            <a:r>
              <a:rPr lang="cs-CZ" sz="2400" dirty="0" smtClean="0"/>
              <a:t>Cíle nejsou zaměřené tak, že realizátory budou jen školy, naopak, určení odpovědnosti vychází z praxe (kdo bude nejpravděpodobnějším vykonavatelem).</a:t>
            </a:r>
            <a:br>
              <a:rPr lang="cs-CZ" sz="2400" dirty="0" smtClean="0"/>
            </a:br>
            <a:r>
              <a:rPr lang="cs-CZ" sz="2400" dirty="0"/>
              <a:t/>
            </a:r>
            <a:br>
              <a:rPr lang="cs-CZ" sz="2400" dirty="0"/>
            </a:br>
            <a:r>
              <a:rPr lang="cs-CZ" sz="2400" dirty="0" smtClean="0"/>
              <a:t> - dnes </a:t>
            </a:r>
            <a:r>
              <a:rPr lang="cs-CZ" sz="2400" dirty="0"/>
              <a:t>budeme hovořit o vybraných cílech.</a:t>
            </a:r>
            <a:br>
              <a:rPr lang="cs-CZ" sz="2400" dirty="0"/>
            </a:br>
            <a:endParaRPr lang="cs-CZ" sz="2400"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98" y="47626"/>
            <a:ext cx="4610100" cy="1028700"/>
          </a:xfrm>
          <a:prstGeom prst="rect">
            <a:avLst/>
          </a:prstGeom>
        </p:spPr>
      </p:pic>
    </p:spTree>
    <p:extLst>
      <p:ext uri="{BB962C8B-B14F-4D97-AF65-F5344CB8AC3E}">
        <p14:creationId xmlns:p14="http://schemas.microsoft.com/office/powerpoint/2010/main" val="29228370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527</TotalTime>
  <Words>55</Words>
  <Application>Microsoft Office PowerPoint</Application>
  <PresentationFormat>Širokoúhlá obrazovka</PresentationFormat>
  <Paragraphs>16</Paragraphs>
  <Slides>16</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16</vt:i4>
      </vt:variant>
    </vt:vector>
  </HeadingPairs>
  <TitlesOfParts>
    <vt:vector size="20" baseType="lpstr">
      <vt:lpstr>Arial</vt:lpstr>
      <vt:lpstr>Calibri</vt:lpstr>
      <vt:lpstr>Calibri Light</vt:lpstr>
      <vt:lpstr>Motiv Office</vt:lpstr>
      <vt:lpstr>Školská inkluzivní koncepce Karlovarského kraje a  motivační systém  pro žáky ohrožené předčasným ukončením vzdělávání  Mgr. Richard Veleta, Ph. D. – věcný manažer KAP, dnes moderátor  </vt:lpstr>
      <vt:lpstr>Co nám ŠIK přinesl a co ještě přinese?  poznání - nutnost zabývat se údaji, se kterými pracovníci ve vzdělávání dříve nepracovali; podklad pro vznik dalších strategických materiálů, např. Dlouhodobý záměr vzdělávání KK   sebereflexi – nutnost zamyslet se nad smyslem vzdělávání a výchovy dětí a žáků, jací dospělí z nich mají vyrůst?, nesnažíme se o začleňování „za každou cenu“?, je to pro ně dobré?, jsme na to připraveni?, jak to uchopit s co nejmenšími negativními efekty?....      peníze – na tvorbu ŠIK a na její naplňování (pokud bude podána žádost na Implementaci KAP II), plánované aktivity v žádostech o některé dotace musí být v souladu se ŠIK (např. Inkluzivní vzdělávání pro sociálně vyloučené lokality)   </vt:lpstr>
      <vt:lpstr>Postup zpracování: - analýza dle Metodiky rovných příležitostí - 2 pracovní skupiny – zpracování údajů a jejich vyhodnocení - dotazníková šetření - SWOT analýza          strategická analýza a pokročilejší metody (zařazení jednotlivých tezí do oblastí: politická, ekonomická, sociální, technologická, legislativní, ekologická)              rozdělení na systémové, dlouhodobé a krátkodobé - cíle dány k dispozici ke komentování   </vt:lpstr>
      <vt:lpstr>STRUKTURA DOKUMENTU    úvod   vstupní analýza    vznik analýzy – popis postupu    Karlovarský kraj – krátký popis    demografické údaje – statistiky ČSÚ – počty obyvatel v určitých věkových       skupinách a výhled    vzdělávací soustava v KK – počty MŠ, ZŠ, SŠ a dalších    mateřské školy – jednotlivé údaje dle Metodiky    základní školy – jednotlivé údaje dle Metodiky    střední školy – jednotlivé údaje dle Metodiky    další relevantní statistické údaje – např. AP, nezletilí uchazeči o zaměstnání, čerpání      šablon školami, statistiky PPP, SPC a SVP, platy učitelů atd.   strategická část    uvedení do problematiky tvorby ŠIK    cíle krátkodobé    cíle dlouhodobé    cíle systémové   motivační systém    popis možných příčin chybějící motivace    rodiče    dítě, žák    učitel   kdo se na tvorbě ŠIK podílel        </vt:lpstr>
      <vt:lpstr>SWOT ANALÝZA – str. 77 až 78  SILNÉ STRÁNKY - otevřenost PPP, SPC k intenzivnější spolupráci se školami - dostupná nabídka zdrojů a inspirací inkluzivního vzdělávání - vyšší podíl mladších dětí, které snáze přijímají znevýhodnění jako součást svého okolí - mentální a morální připravenost části společnosti na uplatnění rovných příležitostí ve vzdělávání - rostoucí počet dětí a žáků se SVP integrovaných do běžných tříd - optimální zastoupení speciálních škol (dle § 16 odst. 9 šk. zák.) pro děti a žáky se SVP - rostoucí počet AP ve třídách - možnost snížit počet dětí a žáků ve třídě, pokud se ve třídě nachází žák se SVP s příslušným stupněm PO - zakotvení povinnosti pro PP přistupovat k žákům individuálně - široká nabídka škol pro děti a žáky se SVP - dostupné finanční zdroje na rozvoj rovných příležitostí ve vzdělávání - příznivý vliv dětí a žáků se SVP ve třídě na sociální klima třídy       </vt:lpstr>
      <vt:lpstr>SWOT ANALÝZA - str. 77 až 78  PŘÍLEŽITOSTI  - možnost čerpání finančních prostředků ze zdrojů EU - podpora vytvoření mezirezortní spolupráce (sociální, zdravotnictví, školství a ÚP) - zlepšení podmínek pro zvýšení kvalifikace PP zejména v oblasti rovných příležitostí - podpora začínajícím PP v oblasti rovných příležitostí - umožnit začlenění dítěte a žáka se SVP do běžné společnosti již v útlém věku - vybudování fungující a soustavné spolupráce mezi vzdělávacími institucemi - rozvoj nových metod a forem výuky v oblasti rovných příležitostí ve vzdělávání - osvěta o uplatňování rovných příležitostí ve vzdělávání ve školách - rozvoj stávající spolupráce se AP - podpora sdílení příkladů dobré praxe, supervize, stáže, náslechy na školách (běžná škola X speciální škola) - zaměření na individuální potřeby (problémy) jednotlivce - zlepšení komunikace mezi PP, dětmi a žáky se SVP a jejich ZZ - pokračování v modernizaci škol – zajištění bezbariérovosti - podpora rozvoje škol jako komunitního centra obce - zvýšení zájmu o nadané děti a žáky - zvýšit osvětu o rovných příležitostech ve vzdělávání veřejnosti - podpora rozvoje poradenských služeb i pro ZZ dětí se SVP - rozvoj programů pro děti a žáky se SVP na zklidnění – např. jóga, relaxace… - podpora dítěte a žáka se SVP v oblastech, kde je úspěšné - podpora zvyšování samostatnosti dětí a žáků se SVP jejich začleněním do běžných tříd </vt:lpstr>
      <vt:lpstr>SWOT ANALÝZA - str. 77 až 78  SLABÉ STRÁNKY  - přetíženost odborných pracovišť (PPP, SPC) - nadměrná administrativa spojená s uplatňováním rovných příležitostí ve vzdělávání - nedostatečné sdílení zkušeností na jednotlivých úrovních (VP, vedení škol, spec.pedag….) - větší příliv dětí a žáků s náročnějšími SVP do běžných škol - problém s uvolněním PP na školení v době výuky (nedostatek PP na zajištění suplování) - nedostatek speciálních pedagogů, psychologů a AP ve školách - nedostatečná mezirezortní spolupráce (sociální, zdravotnictví, školství, ÚP) - nedostatečné finanční ohodnocení Pp v souvislosti s nárůstem povinností - nedostatečný prostor pro rozvoj sociálních dovedností dětí a žáků - neustálená legislativa (časté změny) - nepřipravenost PP a AP pro práci s dětmi a žáky se SVP - absence metodického a supervizního vedení PP i AP - nízké zastoupení bezbariérových škol - nízká angažovanost ředitelů škol v rámci inkluze - vysoký počet dětí a žáků ve třídě - převaha frontální výuky - absence srovnání úspěšnosti vzdělávání dětí a žáků se SVP ve speciálních a běžných školách - zneužívání ŠPZ v případech, které je škola kompetentní řešit sama - neefektivní systém přidělování PO - vysoký průměrný věk PP</vt:lpstr>
      <vt:lpstr>SWOT ANALÝZA - str. 77 až 78  HROZBY  -- pokračující snižování nároků na děti a žáky ve třídě = nižší vzdělanost - vyloučení dětí a žáků se SVP z kolektivu ostatních spolužáků - nedostatečná podpora PP ze strany kolegů, nadřízených, poradenských zařízení, zřizovatele…. - striktní uplatňování společného vzdělávání za každou cenu - nezajištění systematického odstranění nesrovnalostí v legislativě – nárůst administrativy - nedostatečná depistáž nadaných dětí a žáků - zánik speciálních škol kvůli odlivu dětí a žáků do běžných škol - nezajištění dostatečného počtu odborných pracovníků a jejich následné přetěžování - ukončení financování aktivit ze zdrojů EU, nenavýšení normativů - pokračující nepřipravenost PP na práci s dětmi a žáky se SVP při absolutoriu VŠ - šíření dezinformací o rovných příležitostech ve vzdělávání - přetíženost dětí a žáků se SVP v běžných školách - nebezpečí navýšení rizikového chování (šikany) k dětem a žákům se SVP v běžných školách - snížení rozhodovací pravomoci ředitelů škol v oblasti rovných příležitostí - ztráta motivace všech stran (dětí, žáků, PP, ZZ) k uplatňování rovných příležitostí - syndrom vyhoření PP / AP - navýšení neobvyklých situací ve škole (ataky agrese dětí a žáků se SVP…) - omezení v možnostech neformálního vzdělávání (výlety, exkurze..) - nezapojení se ZZ – neochota, málo času - neuspokojení očekávání ZZ - nedostatek podpory dětí a žáků bez SVP - neochota a neschopnost PP pracovat na členění příprav na výuku dle potřeb dětí a žáků</vt:lpstr>
      <vt:lpstr> KRÁTKODOBÉ CÍLE - počáteční kroky vedoucí ke splnění cílů dlouhodobých či systémových a ty, které lze splnit v kratším časovém horizontu  DLOUHODOBÉ CÍLE - svým obsahem vyžadují delší časový horizont ke splnění  SYSTÉMOVÉ CÍLE - legislativní úpravy školského zákona a dalších předpisů, kterými se řídí vzdělávání u nás  Podrobnosti v koncepci od str. 79 do 94. Cíle nejsou zaměřené tak, že realizátory budou jen školy, naopak, určení odpovědnosti vychází z praxe (kdo bude nejpravděpodobnějším vykonavatelem).   - dnes budeme hovořit o vybraných cílech. </vt:lpstr>
      <vt:lpstr> KRÁTKODOBÉ CÍLE (cíl, dílčí cíl, opatření, aktéři); odpovědnost = kdo to bude mít na starosti, kdo začne a financování v koncepci u každého cíle; indikátory budou doplněny u cílů aktuálně vybraných k realizaci  1. Spolupráce s rodinou a dalšími subjekty  1.1. Poskytování poradenství pro ZZ na půdě školy  1.1.5. vytvoření pozice krajského koordinátora společného vzdělávání včetně nadání – náplň práce, např. koordinace vzdělávacích akcí pro PP, naplňování ŠIK atd. – ŠPP, ZZ, NNO, NIDV –  APIV, KAP, IKAP, MAP  1.2. Otevření školy a vzdělávacího procesu ZZ  1.2.3. realizace dnů otevřených dveří a konzultačních hodin pro ZZ – zveřejnění dostupnosti konzultačních hodin pro děti a žáky i ZZ – školy  1.2.4. zajištění vhodné místnosti pro konzultace – stavební úpravy a pořízení vybavení vhodné místnosti pro poskytování konzultací – školy, zřizovatel  2. Klima školy  2.2. Otevřená komunikace v ped. sboru každé školy v bezpečném prostředí 2.2.1. zavedení supervize v každé škole min. 1x rocně – skupinová, individuální, psychohygiena, koučing, mentoring – PP, vedení školy, vzdělávací instituce, zřizovatel, NIDV – APIV, KAP, IKAP,  MAP  3. Snížení administrativy a zjednodušení podmínek čerpání finančních prostředků 3.1.  Snížení administrativy a zjednodušení podmínek čerpání finančních prostředků školami 3.1.1. sestavení podnětu na MŠMT a další poskytovatele dotací – snížení administrativy ve spojení s podpůrnými opatřeními; sjednocení podmínek; zjednodušení podmínek čerpání;  dlouhodobé plánování a víceleté rozpočty – MŠMT, další poskytovatelé dotací (např. MMR), KAP, IKAP, MAP, ASZ  3.1.3. zahájení jednání na OŠMT – projednat možné snížení administrativních nároků na školy ze strany zřizovatele, rozhodnout se, zda bude podníceno  jednání v podobném smyslu s  ostatními zřizovateli ze strany OŠMT  3.2. Eliminace četných požadavků na informace ze škol – nekoordinovaná dotazníková šetření…. 3.2.1. vytvoření jednotné struktury výroční zprávy pro různé stupně vzdělání – bude sloužit k možnému porovnání mezi školami v jednotlivých oblastech, účelem je získat porovnatelná data,  výroční zprávy zveřejňovat na webových stránkách zřizovatele – odborníci ve vzdělávání, NIDV-APIV´+ SRP, KAP, IKAP, MAP, zřizovatelé   </vt:lpstr>
      <vt:lpstr> KRÁTKODOBÉ CÍLE (cíl, dílčí cíl, opatření, aktéři); odpovědnost = kdo to bude mít na starosti, kdo začne a financování v koncepci u každého cíle; indikátory budou doplněny u cílů aktuálně vybraných k realizaci  4. Vzdělávání pedagogických pracovníků  4.3.  Zvýšení kvality vzdělávání dětí a žáků ve třídě 4.3.5. podpora žákovských parlamentů a dalších aktivit rozvíjejících samostatnost a kreativitu – nastavení spolupráce s NNO při zřízení a chodu žákovského parlamentu, koordinace aktivit s  podporou vedení školy, šíření dobré praxe a předávání zkušeností v území, materiální a finanční podpora chodu žákovských parlamentů a dalších aktivit rozvíjejících samostatnost a  kreativitu – PP, vedení škol, zřizovatelé, děti a žáci, NIDV – APIV, KAP, IKAP, MAP, KVC, NNO a další poskytovatelé DVPP  4.5. Vytvoření profilu uchazeče jednotlivých oborů SŠ 4.5.1. vytvoření profilu vhodného uchazeče o jednotlivé SŠ obory pro ZZ a výchovné / kariérové poradce s deklarací příležitostí a rizik – příprava jednotné struktury pro využití v  doporučování kariérových a jiných školních poradců na ZŠ pro žáky s potřebou podpůrných opatření a pro ZZ – školy, KAP, IKAP, NÚV – Infoabsolvent   </vt:lpstr>
      <vt:lpstr> DLOUHODOBÉ CÍLE (cíl, dílčí cíl, opatření, aktéři); odpovědnost = kdo to bude mít na starosti, kdo začne a financování v koncepci u každého cíle; indikátory budou doplněny u cílů aktuálně vybraných k realizaci  1. Spolupráce s rodinou a dalšími subjekty  1.2. Osvěta odborné i široké veřejnosti směrem ke školám dle § 16 a společnému vzdělávání obecně 1.2.2. změna myšlení stávajících PP a zlepšení povědomí o speciálním školství u ZZ a další laické veřejnosti – udržitelnost škol zřízených podle § 16 škol. zákona; práce s nově příchozím PP –  uvádějící učitel; informovanost ZZ žáků se SVP – spec. PP, absolventi oboru spec. pedagogika, NIDV – projekty SYPO a PPUČ, ASZ, KAP, IKAP, MAP  2. Klima školy  2.3. Zajištění dostatečného počtu odborných pracovníků ve třídách 2.3.1. zajištění dostatečného počtu kvalifikovaných odborných pracovníků – zvýšení lukrativnosti regionu, využívání institutu druhého PP ve třídě, školní psychologové, speciální  pedagogové, sociální pedagogové – získat pracovníky do těchto pozic na školách, dostatek finančních prostředků – absolventi škol, vedení škol, MŠMT, NIDV – APIV, zastupitelstvo  kraje, MPSV, VŠ  3. Individuální přístup k žákům 3.3. Změna vyučovacích metod ve školách  3.3.2. propojení výuky s reálným trhem práce – omezení frontální výuky během jedné konkrétní výukové hodiny; vzdělávání PP v nových interaktivních metodách; efektivní metody a formy  práce k rozvoji všech žáků (vč. žáků bystrých a nadaných); využívání interaktivních technologií; podpora zřizovatele při zavádění změn ve školách; podpora vedení školy; spolupráce  se zaměstnavateli (např. využívání dílen a laboratoří, odborníci do výuky, konzultace a praxe pro pedagogické pracovníky ve firmách, zadání školních projektů, soutěže, exkurze)  4. Bezbariérovost 4.1.  Zajistit orientační systémy a bezbariérovost škol a ŠPZ v kraji (doplnit ŠZ) 4.1.1. zajištění bezbariérovosti ve školách a ŠPZ v kraji – podpora zařízení při odstraňování bariér a podpora při tvorbě projektů (stavební úpravy) ze strany kraje – zřizovatel, kraj, obce, ŘO  IROP, MMR </vt:lpstr>
      <vt:lpstr> SYSTÉMOVÉ CÍLE (cíl, dílčí cíl, opatření, aktéři); odpovědnost = kdo to bude mít na starosti, kdo začne v koncepci u každého cíle; financování a indikátory budou doplněny u cílů aktuálně vybraných k realizaci  1. Spolupráce s rodinou a dalšími subjekty  1.1. Vybudování soustavné mezirezortní spolupráce mezi aktéry v území kraje 1.1.1. zefektivnění plánování – zpřehlednění projektů a aktivit; zmapování místní nabídky a poptávky po neformálním vzdělávání; informovanost mezi projekty; vyjasnění kompetencí  jednotlivých aktérů; zřízení pracovní pozice, která bude propojovat aktéry v území a vytvářet platformy pro jejich setkávání – ŠPZ, školy, zřizovatel, NIDV- APIV, ASZ a další systémové  projekty OP VVV, vzdělávací instituce neformálního vzdělávání, poskytovatelé sociálních služeb, MAP, KAP, IKAP, OŠMT  2. Klima školy  2.1.. Zajištění přípravy pedagogů VŠ fakultami pro konkrétní  situace pedagogické praxe 2.1.1. zkvalitnění přípravy PP a větší provázání s praxí ve školách již během studia – změna studijních plánů VŠ – MŠMT, VŠ  2.3. Zodpovědné začleňování dětí a žáků s potřebou podpory do běžných tříd  2.3.2. změna příslušných předpisů, např. snížení počtu žáků ve třídě, snížení přímé pedagogické činnosti výchovným poradcům a metodikům prevence a dále specifikovat další – MŠMT,  OŠMT  4. Zajištění kontinuální finanční podpory  4.2.  Udržení expertů a profesionálů na společné vzdělávání v kraji a získání nových odborníků (školní psychologové, speciální, sociální pedagogové) 4.2.2.  podnět na MŠMT – vyšší tabulkové platy, daňová zvýhodnění či jiná forma nabídky ze strany státu k získání kvalifikovaných odborníků do škol v KV kraji – projednání možných  podnětů k zatraktivnění kraje jako místa pro život a práci odborných pracovníků ve školách, zaslání podnětu příslušným zákonodárným orgánům – OŠMT, MŠMT  5. Zvýšení autonomie vedení školy  5.1.  Umožnit řediteli školy spolupodílet se na rozhodování o zavedení podpůrných opatření dle možností školy pro konkrétního žáka  5.1.1.  připravit návrh změny zákona, aby ředitel školy mohl rozhodnout o potřebách ve třídě a škole v součinnosti s ŠPZ, resp. moci se domluvit na potřebnosti podpůrných opatření – sestavení pracovní skupiny, projednání potřebných změn vedoucích ke zvýšení autonomie ředitele školy – OŠMT, MŠMT, ŠPZ, KAP, IKAP </vt:lpstr>
      <vt:lpstr> Motivační systém   aneb „proč je to nebaví“ a co s tím?  - pracovní skupina sestavila několik opatření, která mohou vést ke zlepšení situace, nyní probíhá pilotáž  - pilotáž ve školách, ze kterých jsou členové pracovní skupiny, aby mohli podat zpětnou vazbu o funkčnosti systému Současný stav:  1 SŠ a 1 ZŠ, s další ZŠ jednáme – vybrány vzdělávací a osobnostně rozvojové aktivity, realizace od září do prosince 2019 školení pro sborovnu:   Práce v tandemu – učitel + asistent pedagoga  Jak jednat s rodiči?  Vzdělávání žáků z odlišného kulturního prostředí  Třídní učitel a zvládání konfliktů s rodiči  Hodnocení a sebehodnocení žáků Trénink paměti:  8., 9. ročníky ZŠ a 1. ročníky SŠ  30 žáků + 3 učitelé – 8 hodiny (rozloženo na 2 dny) – techniky učení, učební styly, typologie Supervize:  jen dobrovolná účast, max. 12 osob, max. 2 hodiny, 3x pro každou školu  pro SŠ přednášky úspěšných absolventů různých oborů – pomoc s organizací  Připravují se přednášky s dobrovolnou účastí, obeslány budou všechny MŠ, ZŠ, SŠ v kraji, ŠPZ, MAPy a další.   </vt:lpstr>
      <vt:lpstr>Co dál?   - čekáme na hodnocení - poté lze koncepci jakkoli upravovat a přizpůsobovat aktuálním potřebám - zveřejněna na kvkskoly.cz  - kontakt:   Ing. Zuzana Žitná, hlavní manažer projektu  zuzana.zitna@kr-karlovarsky.cz    </vt:lpstr>
      <vt:lpstr> Děkujeme za pozornost, nyní je prostor  pro případné dotazy a diskusi, následují další příspěvky.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Škutová Jana</dc:creator>
  <cp:lastModifiedBy>Škutová Jana</cp:lastModifiedBy>
  <cp:revision>33</cp:revision>
  <dcterms:created xsi:type="dcterms:W3CDTF">2018-09-11T09:02:35Z</dcterms:created>
  <dcterms:modified xsi:type="dcterms:W3CDTF">2019-05-23T10:28:44Z</dcterms:modified>
</cp:coreProperties>
</file>